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6" r:id="rId4"/>
    <p:sldId id="289" r:id="rId5"/>
    <p:sldId id="290" r:id="rId6"/>
    <p:sldId id="291" r:id="rId7"/>
    <p:sldId id="292" r:id="rId8"/>
    <p:sldId id="293" r:id="rId9"/>
    <p:sldId id="257" r:id="rId10"/>
    <p:sldId id="258" r:id="rId11"/>
    <p:sldId id="259" r:id="rId12"/>
    <p:sldId id="260" r:id="rId13"/>
    <p:sldId id="262" r:id="rId14"/>
    <p:sldId id="300" r:id="rId15"/>
    <p:sldId id="301" r:id="rId16"/>
    <p:sldId id="302" r:id="rId17"/>
    <p:sldId id="303" r:id="rId18"/>
    <p:sldId id="263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94" r:id="rId29"/>
    <p:sldId id="275" r:id="rId30"/>
    <p:sldId id="276" r:id="rId31"/>
    <p:sldId id="287" r:id="rId32"/>
    <p:sldId id="298" r:id="rId33"/>
    <p:sldId id="299" r:id="rId34"/>
    <p:sldId id="281" r:id="rId35"/>
    <p:sldId id="282" r:id="rId36"/>
    <p:sldId id="283" r:id="rId37"/>
    <p:sldId id="284" r:id="rId38"/>
    <p:sldId id="285" r:id="rId39"/>
    <p:sldId id="279" r:id="rId40"/>
    <p:sldId id="297" r:id="rId41"/>
    <p:sldId id="280" r:id="rId42"/>
    <p:sldId id="277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0778-E631-41C2-9307-E0A15DA323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33ED-5909-4222-A504-8E5F758D0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C891-D313-4ACA-9267-62E50C50B2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37B7-D4D6-418E-986C-F514608CF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67E3-D80E-4FB5-975B-2582F1EAFA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5479-46F5-4E1A-A126-9CDD86881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9547-1CCC-46F3-B201-03B907667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E21C-18E2-426B-9D77-23AEF296F2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D08D-A835-4A1C-A464-AC49A7715B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83DA-85CA-405C-B0BE-94325C9C4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DFB4-D0FD-4C91-A7C8-3B1A38BB97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A6D241-4CB1-4D42-9AD5-A5AFAAA80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ron.gob.ar/" TargetMode="External"/><Relationship Id="rId2" Type="http://schemas.openxmlformats.org/officeDocument/2006/relationships/hyperlink" Target="http://www.elecciones.gov.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mmeducaci&#243;n.blogspot.com/" TargetMode="External"/><Relationship Id="rId5" Type="http://schemas.openxmlformats.org/officeDocument/2006/relationships/hyperlink" Target="http://www.fmmeducaci&#243;n.com.ar/" TargetMode="External"/><Relationship Id="rId4" Type="http://schemas.openxmlformats.org/officeDocument/2006/relationships/hyperlink" Target="http://www.juntaelectoral.gba.gov.a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238895"/>
            <a:ext cx="6046440" cy="1470025"/>
          </a:xfrm>
        </p:spPr>
        <p:txBody>
          <a:bodyPr/>
          <a:lstStyle/>
          <a:p>
            <a:pPr eaLnBrk="1" hangingPunct="1"/>
            <a:r>
              <a:rPr lang="es-AR" dirty="0"/>
              <a:t>ELECCIONES 2017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356992"/>
            <a:ext cx="6400800" cy="766936"/>
          </a:xfrm>
        </p:spPr>
        <p:txBody>
          <a:bodyPr/>
          <a:lstStyle/>
          <a:p>
            <a:pPr eaLnBrk="1" hangingPunct="1"/>
            <a:r>
              <a:rPr lang="es-AR" dirty="0"/>
              <a:t>¿Qué se vota?</a:t>
            </a:r>
            <a:endParaRPr lang="es-ES" dirty="0"/>
          </a:p>
        </p:txBody>
      </p:sp>
      <p:pic>
        <p:nvPicPr>
          <p:cNvPr id="2053" name="8 Imagen" descr="urn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610100"/>
            <a:ext cx="34083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4509120"/>
            <a:ext cx="5392688" cy="9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¿Cómo se vota?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D4422E-2925-400E-A45A-45229DEE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" y="107380"/>
            <a:ext cx="9144000" cy="966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El poder está dividido en 3 partes…</a:t>
            </a:r>
            <a:endParaRPr lang="es-ES"/>
          </a:p>
        </p:txBody>
      </p:sp>
      <p:pic>
        <p:nvPicPr>
          <p:cNvPr id="4100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32188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oder ejecutiv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88" y="3529013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der judici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8300" y="3529013"/>
            <a:ext cx="22463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54088" y="2682875"/>
            <a:ext cx="150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Legislativo</a:t>
            </a:r>
            <a:endParaRPr lang="es-ES" sz="2000" b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313238" y="2693988"/>
            <a:ext cx="131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Ejecutivo</a:t>
            </a:r>
            <a:endParaRPr lang="es-ES" sz="2000" b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13600" y="2693988"/>
            <a:ext cx="112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Judicial</a:t>
            </a:r>
            <a:endParaRPr lang="es-ES" sz="2000" b="1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6732588" y="3500438"/>
            <a:ext cx="2232025" cy="3024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8313" y="5967413"/>
            <a:ext cx="575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Se vota por los representantes en los poderes</a:t>
            </a:r>
          </a:p>
          <a:p>
            <a:pPr algn="ctr"/>
            <a:r>
              <a:rPr lang="es-AR" sz="2000" b="1"/>
              <a:t>Legislativo y Ejecutivo</a:t>
            </a:r>
            <a:endParaRPr lang="es-ES" sz="2000" b="1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732588" y="3500438"/>
            <a:ext cx="2232025" cy="3024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nuestro país?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/>
      <p:bldP spid="4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Poder Ejecutivo…</a:t>
            </a:r>
            <a:endParaRPr lang="es-ES" dirty="0"/>
          </a:p>
        </p:txBody>
      </p:sp>
      <p:pic>
        <p:nvPicPr>
          <p:cNvPr id="5124" name="Picture 5" descr="poder ejecutiv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1188" y="1125538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84175" y="3575050"/>
            <a:ext cx="6213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000" b="1" dirty="0"/>
              <a:t>Para presidente: Votaremos en 2019.</a:t>
            </a:r>
          </a:p>
          <a:p>
            <a:endParaRPr lang="es-AR" sz="2000" b="1" dirty="0"/>
          </a:p>
          <a:p>
            <a:pPr>
              <a:buFont typeface="Arial" pitchFamily="34" charset="0"/>
              <a:buChar char="•"/>
            </a:pPr>
            <a:r>
              <a:rPr lang="es-AR" sz="2000" b="1" dirty="0"/>
              <a:t>Para gobernador: Votaremos en 2019.</a:t>
            </a:r>
          </a:p>
          <a:p>
            <a:pPr>
              <a:buFont typeface="Arial" pitchFamily="34" charset="0"/>
              <a:buChar char="•"/>
            </a:pPr>
            <a:endParaRPr lang="es-AR" sz="2000" b="1" dirty="0"/>
          </a:p>
          <a:p>
            <a:pPr>
              <a:buFont typeface="Arial" pitchFamily="34" charset="0"/>
              <a:buChar char="•"/>
            </a:pPr>
            <a:r>
              <a:rPr lang="es-AR" sz="2000" b="1" dirty="0"/>
              <a:t>En algunos municipios, votarán por intendentes.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2017?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Poder Legislativo…</a:t>
            </a:r>
            <a:endParaRPr lang="es-E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84175" y="3575050"/>
            <a:ext cx="843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000" b="1" dirty="0"/>
              <a:t>A nivel nacional: Diputados y Senadores nacionales.</a:t>
            </a:r>
          </a:p>
          <a:p>
            <a:pPr>
              <a:buFontTx/>
              <a:buChar char="•"/>
            </a:pPr>
            <a:r>
              <a:rPr lang="es-AR" sz="2000" b="1" dirty="0"/>
              <a:t>A nivel provincial: Diputados y Senadores de la Provincia.</a:t>
            </a:r>
          </a:p>
          <a:p>
            <a:pPr>
              <a:buFontTx/>
              <a:buChar char="•"/>
            </a:pPr>
            <a:r>
              <a:rPr lang="es-AR" sz="2000" b="1" dirty="0"/>
              <a:t>A nivel municipal: Concejales y Consejeros Escolares.</a:t>
            </a:r>
            <a:endParaRPr lang="es-ES" sz="2000" b="1" dirty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4175" y="5286375"/>
            <a:ext cx="8424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/>
              <a:t>Aclaración: Se puede ver claramente qué cargos nacionales se votarán en cada provincia en...</a:t>
            </a:r>
          </a:p>
          <a:p>
            <a:r>
              <a:rPr lang="es-ES" sz="2000" b="1" dirty="0"/>
              <a:t>https://www.argentina.gob.ar/elecciones2017/cargos</a:t>
            </a:r>
          </a:p>
        </p:txBody>
      </p:sp>
      <p:pic>
        <p:nvPicPr>
          <p:cNvPr id="7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196752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5699125" cy="4525963"/>
          </a:xfrm>
        </p:spPr>
        <p:txBody>
          <a:bodyPr/>
          <a:lstStyle/>
          <a:p>
            <a:pPr eaLnBrk="1" hangingPunct="1"/>
            <a:r>
              <a:rPr lang="es-AR" dirty="0"/>
              <a:t>Por eso, habrá 5 boletas…</a:t>
            </a:r>
          </a:p>
          <a:p>
            <a:pPr eaLnBrk="1" hangingPunct="1"/>
            <a:r>
              <a:rPr lang="es-AR" dirty="0"/>
              <a:t>Pero en cada jurisdicción cambiará de acuerdo con lo que vote cada provincia y municipio.</a:t>
            </a:r>
            <a:endParaRPr lang="es-ES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2633051-CCA7-4D30-A44E-0E85E6C2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06DD3F-3CA5-4F20-A252-BA606160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Provinciales</a:t>
            </a:r>
            <a:endParaRPr lang="es-ES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26753CE-8007-4708-A08A-694456A1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Provinciales</a:t>
            </a:r>
            <a:endParaRPr lang="es-E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EACCCE1-74F8-40D0-BE4A-7963F92B7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Concejales</a:t>
            </a:r>
          </a:p>
          <a:p>
            <a:pPr algn="ctr"/>
            <a:r>
              <a:rPr lang="es-AR" dirty="0"/>
              <a:t>y</a:t>
            </a:r>
          </a:p>
          <a:p>
            <a:pPr algn="ctr"/>
            <a:r>
              <a:rPr lang="es-AR" dirty="0"/>
              <a:t>Consejeros</a:t>
            </a:r>
          </a:p>
          <a:p>
            <a:pPr algn="ctr"/>
            <a:r>
              <a:rPr lang="es-AR" dirty="0"/>
              <a:t>Escolares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5699125" cy="4525963"/>
          </a:xfrm>
        </p:spPr>
        <p:txBody>
          <a:bodyPr/>
          <a:lstStyle/>
          <a:p>
            <a:pPr eaLnBrk="1" hangingPunct="1"/>
            <a:r>
              <a:rPr lang="es-AR" dirty="0"/>
              <a:t>A nivel nacional se votan...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24</a:t>
            </a:r>
          </a:p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2633051-CCA7-4D30-A44E-0E85E6C2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127</a:t>
            </a:r>
          </a:p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99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5699125" cy="4525963"/>
          </a:xfrm>
        </p:spPr>
        <p:txBody>
          <a:bodyPr/>
          <a:lstStyle/>
          <a:p>
            <a:pPr eaLnBrk="1" hangingPunct="1"/>
            <a:r>
              <a:rPr lang="es-AR" dirty="0"/>
              <a:t>En la provincia de Buenos Aires se votan...</a:t>
            </a:r>
            <a:endParaRPr lang="es-ES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3</a:t>
            </a:r>
          </a:p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2633051-CCA7-4D30-A44E-0E85E6C2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35</a:t>
            </a:r>
          </a:p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06DD3F-3CA5-4F20-A252-BA606160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23</a:t>
            </a:r>
          </a:p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Provinciales</a:t>
            </a:r>
            <a:endParaRPr lang="es-ES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26753CE-8007-4708-A08A-694456A1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46</a:t>
            </a:r>
          </a:p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Provinciales</a:t>
            </a:r>
            <a:endParaRPr lang="es-ES" dirty="0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311DBD79-7296-4840-A35F-BAC5BABC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1097</a:t>
            </a:r>
          </a:p>
          <a:p>
            <a:pPr algn="ctr"/>
            <a:r>
              <a:rPr lang="es-AR" dirty="0"/>
              <a:t>Concejales</a:t>
            </a:r>
          </a:p>
          <a:p>
            <a:pPr algn="ctr"/>
            <a:r>
              <a:rPr lang="es-AR" dirty="0"/>
              <a:t>y</a:t>
            </a:r>
          </a:p>
          <a:p>
            <a:pPr algn="ctr"/>
            <a:r>
              <a:rPr lang="es-AR" dirty="0"/>
              <a:t>401</a:t>
            </a:r>
          </a:p>
          <a:p>
            <a:pPr algn="ctr"/>
            <a:r>
              <a:rPr lang="es-AR" dirty="0"/>
              <a:t>Consejeros</a:t>
            </a:r>
          </a:p>
          <a:p>
            <a:pPr algn="ctr"/>
            <a:r>
              <a:rPr lang="es-AR" dirty="0"/>
              <a:t>Escolares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82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5699125" cy="4525963"/>
          </a:xfrm>
        </p:spPr>
        <p:txBody>
          <a:bodyPr/>
          <a:lstStyle/>
          <a:p>
            <a:pPr eaLnBrk="1" hangingPunct="1"/>
            <a:r>
              <a:rPr lang="es-AR" dirty="0"/>
              <a:t>En San Nicolás, que es la 2da. sección electoral de la provincia de Buenos Aires, se votan...</a:t>
            </a:r>
            <a:endParaRPr lang="es-ES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3861048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3</a:t>
            </a:r>
          </a:p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2633051-CCA7-4D30-A44E-0E85E6C2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35</a:t>
            </a:r>
          </a:p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26753CE-8007-4708-A08A-694456A1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11</a:t>
            </a:r>
          </a:p>
          <a:p>
            <a:pPr algn="ctr"/>
            <a:r>
              <a:rPr lang="es-AR" dirty="0"/>
              <a:t>Diputados</a:t>
            </a:r>
          </a:p>
          <a:p>
            <a:pPr algn="ctr"/>
            <a:r>
              <a:rPr lang="es-AR" dirty="0"/>
              <a:t>Provinciales</a:t>
            </a:r>
            <a:endParaRPr lang="es-ES" dirty="0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311DBD79-7296-4840-A35F-BAC5BABC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3861280"/>
            <a:ext cx="1656184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10</a:t>
            </a:r>
          </a:p>
          <a:p>
            <a:pPr algn="ctr"/>
            <a:r>
              <a:rPr lang="es-AR" dirty="0"/>
              <a:t>Concejales</a:t>
            </a:r>
          </a:p>
          <a:p>
            <a:pPr algn="ctr"/>
            <a:r>
              <a:rPr lang="es-AR" dirty="0"/>
              <a:t>y</a:t>
            </a:r>
          </a:p>
          <a:p>
            <a:pPr algn="ctr"/>
            <a:r>
              <a:rPr lang="es-AR" dirty="0"/>
              <a:t>3</a:t>
            </a:r>
          </a:p>
          <a:p>
            <a:pPr algn="ctr"/>
            <a:r>
              <a:rPr lang="es-AR" dirty="0"/>
              <a:t>Consejeros</a:t>
            </a:r>
          </a:p>
          <a:p>
            <a:pPr algn="ctr"/>
            <a:r>
              <a:rPr lang="es-AR" dirty="0"/>
              <a:t>Escolares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7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5699125" cy="4525963"/>
          </a:xfrm>
        </p:spPr>
        <p:txBody>
          <a:bodyPr/>
          <a:lstStyle/>
          <a:p>
            <a:pPr eaLnBrk="1" hangingPunct="1"/>
            <a:r>
              <a:rPr lang="es-AR" dirty="0"/>
              <a:t>¿Qué municipios integran la 2da. sección electoral?</a:t>
            </a:r>
          </a:p>
          <a:p>
            <a:pPr eaLnBrk="1" hangingPunct="1"/>
            <a:r>
              <a:rPr lang="es-AR" dirty="0"/>
              <a:t>Arrecifes, Baradero, Capitán Sarmiento, Carmen de Areco, Colón, Exaltación de la Cruz, Pergamino, Ramallo, Rojas, Salto, San Andrés de Giles, San Antonio de Areco, San Nicolás, San Pedro y Zárate.</a:t>
            </a:r>
            <a:endParaRPr lang="es-ES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1139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Distintos tipos de boletas…</a:t>
            </a:r>
            <a:endParaRPr lang="es-E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55559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000" b="1" dirty="0"/>
              <a:t>Algunos partidos políticos presentarán candidatos para las 5 categorías.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AR" sz="2000" b="1" dirty="0"/>
              <a:t>Algunos partidos políticos presentarán candidatos para menos categorías.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AR" sz="2000" b="1" dirty="0"/>
              <a:t>Algunos partidos políticos presentarán candidatos sólo para una categoría.</a:t>
            </a:r>
            <a:endParaRPr lang="es-ES" sz="20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64502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Y para complicar el asunto…</a:t>
            </a:r>
            <a:endParaRPr lang="es-E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4175" y="2276872"/>
            <a:ext cx="8435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En algunas localidades votarán por Diputados Provinciales (como nosotros en San Nicolás).</a:t>
            </a:r>
          </a:p>
          <a:p>
            <a:pPr marL="342900" indent="-342900"/>
            <a:r>
              <a:rPr lang="es-AR" sz="2000" b="1" dirty="0"/>
              <a:t>Y…</a:t>
            </a:r>
          </a:p>
          <a:p>
            <a:pPr marL="342900" indent="-342900"/>
            <a:r>
              <a:rPr lang="es-AR" sz="2000" b="1" dirty="0"/>
              <a:t>En otras localidades votarán por Senadores Provinciales.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09638" y="4082296"/>
            <a:ext cx="754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ES DECIR, EN SAN NICOLÁS VOTAREMOS POR…</a:t>
            </a:r>
          </a:p>
          <a:p>
            <a:pPr marL="342900" indent="-342900">
              <a:buFontTx/>
              <a:buAutoNum type="arabicPeriod"/>
            </a:pPr>
            <a:r>
              <a:rPr lang="es-AR" sz="2400" b="1" dirty="0">
                <a:solidFill>
                  <a:srgbClr val="FF3300"/>
                </a:solidFill>
              </a:rPr>
              <a:t>Senadores nacionales.</a:t>
            </a:r>
          </a:p>
          <a:p>
            <a:pPr marL="342900" indent="-342900">
              <a:buFontTx/>
              <a:buAutoNum type="arabicPeriod"/>
            </a:pPr>
            <a:r>
              <a:rPr lang="es-AR" sz="2400" b="1" dirty="0">
                <a:solidFill>
                  <a:srgbClr val="FF3300"/>
                </a:solidFill>
              </a:rPr>
              <a:t>Diputados nacionales.</a:t>
            </a:r>
          </a:p>
          <a:p>
            <a:pPr marL="342900" indent="-342900">
              <a:buFontTx/>
              <a:buAutoNum type="arabicPeriod"/>
            </a:pPr>
            <a:r>
              <a:rPr lang="es-AR" sz="2400" b="1" dirty="0">
                <a:solidFill>
                  <a:srgbClr val="FF3300"/>
                </a:solidFill>
              </a:rPr>
              <a:t>Diputados provinciales (y no senadores).</a:t>
            </a:r>
          </a:p>
          <a:p>
            <a:pPr marL="342900" indent="-342900">
              <a:buFontTx/>
              <a:buAutoNum type="arabicPeriod"/>
            </a:pPr>
            <a:r>
              <a:rPr lang="es-AR" sz="2400" b="1" dirty="0">
                <a:solidFill>
                  <a:srgbClr val="FF3300"/>
                </a:solidFill>
              </a:rPr>
              <a:t>Concejales Municipales.</a:t>
            </a:r>
          </a:p>
          <a:p>
            <a:pPr marL="342900" indent="-342900">
              <a:buFontTx/>
              <a:buAutoNum type="arabicPeriod"/>
            </a:pPr>
            <a:r>
              <a:rPr lang="es-AR" sz="2400" b="1" dirty="0">
                <a:solidFill>
                  <a:srgbClr val="FF3300"/>
                </a:solidFill>
              </a:rPr>
              <a:t>Consejeros Escolares.</a:t>
            </a:r>
            <a:endParaRPr lang="es-ES" sz="2400" b="1" dirty="0">
              <a:solidFill>
                <a:srgbClr val="FF3300"/>
              </a:solidFill>
            </a:endParaRPr>
          </a:p>
        </p:txBody>
      </p:sp>
      <p:pic>
        <p:nvPicPr>
          <p:cNvPr id="12294" name="8 Imagen" descr="ur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1052736"/>
            <a:ext cx="11890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385698" y="581349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En la misma boleta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004048" y="5813490"/>
            <a:ext cx="1224136" cy="720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-360000">
            <a:off x="5004048" y="6101522"/>
            <a:ext cx="1224136" cy="720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2017?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¿Por qué se vota el 13 de agosto y después el 22 de octubre?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3068960"/>
            <a:ext cx="35189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El 13 de agosto</a:t>
            </a:r>
          </a:p>
          <a:p>
            <a:r>
              <a:rPr lang="es-AR" b="1" dirty="0"/>
              <a:t>son las elecciones primarias</a:t>
            </a:r>
          </a:p>
          <a:p>
            <a:endParaRPr lang="es-AR" dirty="0"/>
          </a:p>
          <a:p>
            <a:r>
              <a:rPr lang="es-AR" dirty="0"/>
              <a:t>Si algún pre-candidato no es</a:t>
            </a:r>
          </a:p>
          <a:p>
            <a:r>
              <a:rPr lang="es-AR" dirty="0"/>
              <a:t>votado por al menos el 1,5 %</a:t>
            </a:r>
          </a:p>
          <a:p>
            <a:r>
              <a:rPr lang="es-AR" dirty="0"/>
              <a:t>de los votos, no puede participar</a:t>
            </a:r>
          </a:p>
          <a:p>
            <a:r>
              <a:rPr lang="es-AR" dirty="0"/>
              <a:t>en la elección final, el 22 de</a:t>
            </a:r>
          </a:p>
          <a:p>
            <a:r>
              <a:rPr lang="es-AR" dirty="0"/>
              <a:t>octubre.</a:t>
            </a:r>
          </a:p>
          <a:p>
            <a:endParaRPr lang="es-AR" dirty="0"/>
          </a:p>
          <a:p>
            <a:r>
              <a:rPr lang="es-AR" dirty="0"/>
              <a:t>El resultado de la elección</a:t>
            </a:r>
          </a:p>
          <a:p>
            <a:r>
              <a:rPr lang="es-AR" dirty="0"/>
              <a:t>no significa que es elegida</a:t>
            </a:r>
          </a:p>
          <a:p>
            <a:r>
              <a:rPr lang="es-AR" dirty="0"/>
              <a:t>tal persona para un cargo.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37768" y="3068960"/>
            <a:ext cx="34292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b="1" dirty="0"/>
              <a:t>El 22 de octubre</a:t>
            </a:r>
          </a:p>
          <a:p>
            <a:pPr algn="r"/>
            <a:r>
              <a:rPr lang="es-AR" b="1" dirty="0"/>
              <a:t>son las elecciones definitivas</a:t>
            </a:r>
          </a:p>
          <a:p>
            <a:pPr algn="r"/>
            <a:endParaRPr lang="es-AR" dirty="0"/>
          </a:p>
          <a:p>
            <a:pPr algn="r"/>
            <a:r>
              <a:rPr lang="es-AR" dirty="0"/>
              <a:t>Participan los candidatos</a:t>
            </a:r>
          </a:p>
          <a:p>
            <a:pPr algn="r"/>
            <a:r>
              <a:rPr lang="es-AR" dirty="0"/>
              <a:t>que obtuvieron más del</a:t>
            </a:r>
          </a:p>
          <a:p>
            <a:pPr algn="r"/>
            <a:r>
              <a:rPr lang="es-AR" dirty="0"/>
              <a:t>1,5 % de los votos en las</a:t>
            </a:r>
          </a:p>
          <a:p>
            <a:pPr algn="r"/>
            <a:r>
              <a:rPr lang="es-AR" dirty="0"/>
              <a:t>elecciones primarias.</a:t>
            </a:r>
          </a:p>
          <a:p>
            <a:pPr algn="r"/>
            <a:endParaRPr lang="es-AR" dirty="0"/>
          </a:p>
          <a:p>
            <a:pPr algn="r"/>
            <a:r>
              <a:rPr lang="es-AR" dirty="0"/>
              <a:t>Los candidatos elegidos</a:t>
            </a:r>
          </a:p>
          <a:p>
            <a:pPr algn="r"/>
            <a:r>
              <a:rPr lang="es-AR" dirty="0"/>
              <a:t>Asumirán en diciembre.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2879812" y="4833156"/>
            <a:ext cx="33843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2" name="11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Tenemos 6 opciones…</a:t>
            </a:r>
            <a:endParaRPr lang="es-E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95512" y="3341688"/>
            <a:ext cx="525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Votar por A (oficialismo).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por B (alguien de la oposición).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en blanco.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No ir a votar.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nulo.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Decidir al azar.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09638" y="5661025"/>
            <a:ext cx="551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¿Cómo es esto?</a:t>
            </a:r>
          </a:p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¿Qué significan estos tipos de voto?</a:t>
            </a:r>
            <a:endParaRPr lang="es-ES" sz="2400" b="1">
              <a:solidFill>
                <a:srgbClr val="FF33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Votar por A o B…</a:t>
            </a:r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4175" y="3191485"/>
            <a:ext cx="84359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Elegir entre las diversas opciones que se</a:t>
            </a:r>
          </a:p>
          <a:p>
            <a:pPr marL="342900" indent="-342900"/>
            <a:r>
              <a:rPr lang="es-AR" sz="2000" b="1" dirty="0"/>
              <a:t>nos presentan…</a:t>
            </a:r>
          </a:p>
          <a:p>
            <a:pPr marL="342900" indent="-342900"/>
            <a:endParaRPr lang="es-AR" sz="2000" b="1" dirty="0"/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A.-</a:t>
            </a:r>
            <a:r>
              <a:rPr lang="es-AR" sz="2000" b="1" dirty="0"/>
              <a:t> Podemos votar por el partido político</a:t>
            </a:r>
          </a:p>
          <a:p>
            <a:pPr marL="342900" indent="-342900"/>
            <a:r>
              <a:rPr lang="es-AR" sz="2000" b="1" dirty="0"/>
              <a:t>que nos está gobernando.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/>
              <a:t>o…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B.-</a:t>
            </a:r>
            <a:r>
              <a:rPr lang="es-AR" sz="2000" b="1" dirty="0"/>
              <a:t> Podemos votar por algún partido político</a:t>
            </a:r>
          </a:p>
          <a:p>
            <a:pPr marL="342900" indent="-342900"/>
            <a:r>
              <a:rPr lang="es-AR" sz="2000" b="1" dirty="0"/>
              <a:t>de la oposición.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181350"/>
            <a:ext cx="2664296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Votar en blanco…</a:t>
            </a:r>
            <a:endParaRPr lang="es-E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Poner el sobre vacío en la urna.</a:t>
            </a:r>
          </a:p>
          <a:p>
            <a:pPr marL="342900" indent="-342900"/>
            <a:r>
              <a:rPr lang="es-AR" sz="2000" b="1" dirty="0"/>
              <a:t>O…</a:t>
            </a:r>
          </a:p>
          <a:p>
            <a:pPr marL="342900" indent="-342900"/>
            <a:r>
              <a:rPr lang="es-AR" sz="2000" b="1" dirty="0"/>
              <a:t>Con un papel de cualquier color… PERO sin inscripciones.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/>
              <a:t>¿Por qué es “voto en blanco”?: 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/>
              <a:t>Porque no dice por quién se vota.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09638" y="5694347"/>
            <a:ext cx="776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PERO CUIDADO:</a:t>
            </a:r>
          </a:p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Mucha gente dice cosas que no son ciertas…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Votar en blanco…</a:t>
            </a:r>
            <a:endParaRPr lang="es-E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Algunos dicen que al votar en blanco…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El voto va para el que gana.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El voto va para el gobierno.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El voto va para los militares.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No sirve.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09638" y="5805488"/>
            <a:ext cx="7766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Todo esto que se dice es falso…</a:t>
            </a:r>
          </a:p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NO ES VERDAD…</a:t>
            </a:r>
            <a:endParaRPr lang="es-ES" sz="2400" b="1">
              <a:solidFill>
                <a:srgbClr val="FF33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Votar en blanco…</a:t>
            </a:r>
            <a:endParaRPr lang="es-E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4175" y="3754775"/>
            <a:ext cx="84359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dirty="0"/>
              <a:t>El voto, cualquiera sea, NADIE lo puede cambiar.</a:t>
            </a:r>
          </a:p>
          <a:p>
            <a:pPr marL="342900" indent="-342900"/>
            <a:endParaRPr lang="es-AR" sz="2000" dirty="0"/>
          </a:p>
          <a:p>
            <a:r>
              <a:rPr lang="es-AR" sz="2000" dirty="0"/>
              <a:t>Si se vota en blanco el voto se cuenta así, en blanco (como si fuera otro partido político más).</a:t>
            </a:r>
          </a:p>
          <a:p>
            <a:pPr marL="342900" indent="-342900"/>
            <a:endParaRPr lang="es-AR" sz="2000" dirty="0"/>
          </a:p>
          <a:p>
            <a:pPr marL="342900" indent="-342900"/>
            <a:endParaRPr lang="es-AR" sz="2000" dirty="0"/>
          </a:p>
          <a:p>
            <a:r>
              <a:rPr lang="es-AR" sz="2000" b="1" dirty="0"/>
              <a:t>¿Por qué hay gente que vota en blanco?</a:t>
            </a:r>
          </a:p>
          <a:p>
            <a:pPr>
              <a:buFont typeface="Arial" pitchFamily="34" charset="0"/>
              <a:buChar char="•"/>
            </a:pPr>
            <a:r>
              <a:rPr lang="es-AR" sz="2000" dirty="0"/>
              <a:t>Porque no está conforme con los que se presentan.</a:t>
            </a:r>
          </a:p>
          <a:p>
            <a:pPr>
              <a:buFont typeface="Arial" pitchFamily="34" charset="0"/>
              <a:buChar char="•"/>
            </a:pPr>
            <a:r>
              <a:rPr lang="es-AR" sz="2000" dirty="0"/>
              <a:t>Es una crítica a los políticos.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196752"/>
            <a:ext cx="3217540" cy="24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No ir a votar…</a:t>
            </a:r>
            <a:endParaRPr lang="es-E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Multa de 50 $ para las PASO y 100 $ para las generales.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No podrá desempeñar funciones o empleos públicos por 3 años.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4554954"/>
            <a:ext cx="2915816" cy="18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Votar nulo…</a:t>
            </a:r>
            <a:endParaRPr lang="es-ES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84175" y="3212976"/>
            <a:ext cx="84359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no oficializadas o papel con inscripciones o imágenes de cualquier naturaleza.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oficializadas pero con inscripciones de cualquier tipo que hayan sido agregadas.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2 o más boletas oficializadas para la misma categoría de candidatos.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oficializadas rotas.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objetos extraños.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0439" y="5445224"/>
            <a:ext cx="3253561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Decidir al azar…</a:t>
            </a:r>
            <a:endParaRPr lang="es-E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4175" y="3341688"/>
            <a:ext cx="8435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/>
              <a:t>Ir a votar sin tener decidido el voto.</a:t>
            </a:r>
          </a:p>
          <a:p>
            <a:pPr marL="342900" indent="-342900">
              <a:buFontTx/>
              <a:buAutoNum type="arabicPeriod"/>
            </a:pPr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/>
              <a:t>Entrar al cuarto oscuro y elegir cualquier boleta.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381500"/>
            <a:ext cx="3067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¡PROBLEMA!</a:t>
            </a:r>
            <a:endParaRPr lang="es-E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4175" y="3284984"/>
            <a:ext cx="84359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Tal forma de votar (o no votar) no cuenta para el porcentaje final.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Si mucha gente vota de esa forma, menos votos serán tomados en cuenta.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Entonces, si algún candidato obtiene –por ejemplo– un 32 % del padrón total (todos los que deberían votar), dirán que tiene un 47 % de los votos ¡y sólo cuentan los “positivos” y no el total de la población!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309971"/>
            <a:ext cx="4557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</a:rPr>
              <a:t>Si no se vota, se anula el voto</a:t>
            </a:r>
          </a:p>
          <a:p>
            <a:r>
              <a:rPr lang="es-AR" sz="2400" b="1" dirty="0">
                <a:solidFill>
                  <a:srgbClr val="FF0000"/>
                </a:solidFill>
              </a:rPr>
              <a:t>o se vota en blanco…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Cortar boleta…</a:t>
            </a:r>
            <a:endParaRPr lang="es-E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4175" y="3341688"/>
            <a:ext cx="843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Poner 2 categorías de un partido más 1 de otro partido.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una categoría diferente de 3 partidos políticos distintos.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de 1 o 2 categorías dejando en blanco la restante.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Significa:</a:t>
            </a:r>
            <a:endParaRPr lang="es-ES" sz="2400" b="1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09638" y="5116513"/>
            <a:ext cx="7766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PERO CUIDADO:</a:t>
            </a:r>
          </a:p>
          <a:p>
            <a:pPr marL="342900" indent="-342900"/>
            <a:endParaRPr lang="es-AR" sz="2400" b="1">
              <a:solidFill>
                <a:srgbClr val="FF3300"/>
              </a:solidFill>
            </a:endParaRPr>
          </a:p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Al cortar las boletas, hacerlo bien porque si se rompen, el voto queda nulo…</a:t>
            </a:r>
            <a:endParaRPr lang="es-ES" sz="2400" b="1">
              <a:solidFill>
                <a:srgbClr val="FF33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¿Qué significa “elecciones P.A.S.O.”?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5536" y="2708920"/>
            <a:ext cx="2100255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sz="2400" b="1" dirty="0"/>
              <a:t>Elecciones…</a:t>
            </a:r>
          </a:p>
          <a:p>
            <a:endParaRPr lang="es-AR" sz="2400" b="1" dirty="0"/>
          </a:p>
          <a:p>
            <a:r>
              <a:rPr lang="es-AR" sz="2400" b="1" dirty="0">
                <a:solidFill>
                  <a:srgbClr val="FF0000"/>
                </a:solidFill>
              </a:rPr>
              <a:t>P</a:t>
            </a:r>
            <a:r>
              <a:rPr lang="es-AR" sz="2400" dirty="0"/>
              <a:t>rimarias.</a:t>
            </a:r>
          </a:p>
          <a:p>
            <a:r>
              <a:rPr lang="es-AR" sz="2400" b="1" dirty="0">
                <a:solidFill>
                  <a:srgbClr val="FF0000"/>
                </a:solidFill>
              </a:rPr>
              <a:t>A</a:t>
            </a:r>
            <a:r>
              <a:rPr lang="es-AR" sz="2400" dirty="0"/>
              <a:t>biertas.</a:t>
            </a:r>
          </a:p>
          <a:p>
            <a:r>
              <a:rPr lang="es-AR" sz="2400" b="1" dirty="0">
                <a:solidFill>
                  <a:srgbClr val="FF0000"/>
                </a:solidFill>
              </a:rPr>
              <a:t>S</a:t>
            </a:r>
            <a:r>
              <a:rPr lang="es-AR" sz="2400" dirty="0"/>
              <a:t>imultáneas.</a:t>
            </a:r>
          </a:p>
          <a:p>
            <a:r>
              <a:rPr lang="es-AR" sz="2400" b="1" dirty="0">
                <a:solidFill>
                  <a:srgbClr val="FF0000"/>
                </a:solidFill>
              </a:rPr>
              <a:t>O</a:t>
            </a:r>
            <a:r>
              <a:rPr lang="es-AR" sz="2400" dirty="0"/>
              <a:t>bligatorias.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03848" y="2708920"/>
            <a:ext cx="5616624" cy="36814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s-AR" b="1" dirty="0"/>
              <a:t>¿Cuándo?: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2º domingo de agosto de años impares.</a:t>
            </a:r>
            <a:br>
              <a:rPr lang="es-AR" dirty="0"/>
            </a:br>
            <a:br>
              <a:rPr lang="es-AR" dirty="0"/>
            </a:br>
            <a:r>
              <a:rPr lang="es-AR" b="1" dirty="0"/>
              <a:t>¿Quiénes?: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Una o más listas de precandidatos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De un mismo partido o alianza, compiten entre sí.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Deben obtener 1,5 % de los votos para participar de las elecciones en octubre.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  <a:p>
            <a:r>
              <a:rPr lang="es-AR" b="1" dirty="0"/>
              <a:t>¿Para qué?: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Para definir quiénes participarán en las elecciones de octubre.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8" name="17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9" name="18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Cortar boleta…</a:t>
            </a:r>
            <a:endParaRPr lang="es-E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Por ejemplo:</a:t>
            </a:r>
            <a:endParaRPr lang="es-ES" sz="2400" b="1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984649" y="3717032"/>
            <a:ext cx="1224000" cy="122413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Provinciales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5928865" y="3716338"/>
            <a:ext cx="1224000" cy="122483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28874" y="3717032"/>
            <a:ext cx="1224000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Nacionales</a:t>
            </a:r>
            <a:endParaRPr lang="es-ES" sz="1400" b="1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016316" y="5229200"/>
            <a:ext cx="1224000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B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Provinciales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0288" y="5228506"/>
            <a:ext cx="1224000" cy="12248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B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040297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B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Nacionales</a:t>
            </a:r>
            <a:endParaRPr lang="es-ES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Cortar boleta…</a:t>
            </a:r>
            <a:endParaRPr lang="es-E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24673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Por ejemplo:</a:t>
            </a:r>
          </a:p>
          <a:p>
            <a:endParaRPr lang="es-AR" sz="2400" b="1" dirty="0"/>
          </a:p>
          <a:p>
            <a:r>
              <a:rPr lang="es-AR" dirty="0"/>
              <a:t>El voto quedaría así…</a:t>
            </a:r>
            <a:endParaRPr lang="es-E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96072" y="4365104"/>
            <a:ext cx="1224000" cy="122413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Provinciales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940152" y="4365104"/>
            <a:ext cx="1224000" cy="122483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51720" y="4365104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B</a:t>
            </a:r>
          </a:p>
          <a:p>
            <a:pPr algn="ctr"/>
            <a:endParaRPr lang="es-AR" sz="1400" b="1" dirty="0"/>
          </a:p>
          <a:p>
            <a:pPr algn="ctr"/>
            <a:r>
              <a:rPr lang="es-AR" sz="1400" b="1" dirty="0"/>
              <a:t>Diputados</a:t>
            </a:r>
          </a:p>
          <a:p>
            <a:pPr algn="ctr"/>
            <a:r>
              <a:rPr lang="es-AR" sz="1400" b="1" dirty="0"/>
              <a:t>Nacionales</a:t>
            </a:r>
            <a:endParaRPr lang="es-ES" sz="1400" b="1" dirty="0"/>
          </a:p>
        </p:txBody>
      </p:sp>
      <p:sp>
        <p:nvSpPr>
          <p:cNvPr id="21" name="2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opciones de voto hay?</a:t>
            </a:r>
            <a:endParaRPr lang="es-ES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¿Con qué documento se vota?</a:t>
            </a:r>
            <a:endParaRPr lang="es-ES" sz="4000" dirty="0"/>
          </a:p>
        </p:txBody>
      </p:sp>
      <p:pic>
        <p:nvPicPr>
          <p:cNvPr id="11" name="10 Imagen" descr="Document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895462" cy="2304256"/>
          </a:xfrm>
          <a:prstGeom prst="rect">
            <a:avLst/>
          </a:prstGeom>
        </p:spPr>
      </p:pic>
      <p:pic>
        <p:nvPicPr>
          <p:cNvPr id="12" name="11 Imagen" descr="Documento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569"/>
            <a:ext cx="5868144" cy="215050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7637" y="328498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Libreta</a:t>
            </a:r>
          </a:p>
          <a:p>
            <a:pPr algn="ctr"/>
            <a:r>
              <a:rPr lang="es-AR" dirty="0"/>
              <a:t>cívica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097573" y="328498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Libreta de</a:t>
            </a:r>
          </a:p>
          <a:p>
            <a:pPr algn="ctr"/>
            <a:r>
              <a:rPr lang="es-AR" dirty="0"/>
              <a:t>enrolamiento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3284984"/>
            <a:ext cx="88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Libreta</a:t>
            </a:r>
          </a:p>
          <a:p>
            <a:pPr algn="ctr"/>
            <a:r>
              <a:rPr lang="es-AR" dirty="0"/>
              <a:t>verde</a:t>
            </a:r>
          </a:p>
          <a:p>
            <a:pPr algn="ctr"/>
            <a:r>
              <a:rPr lang="es-AR" dirty="0"/>
              <a:t>D.N.I.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82712" y="5890046"/>
            <a:ext cx="91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Libreta</a:t>
            </a:r>
          </a:p>
          <a:p>
            <a:pPr algn="ctr"/>
            <a:r>
              <a:rPr lang="es-AR" dirty="0"/>
              <a:t>celeste</a:t>
            </a:r>
          </a:p>
          <a:p>
            <a:pPr algn="ctr"/>
            <a:r>
              <a:rPr lang="es-AR" dirty="0"/>
              <a:t>D.N.I.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43821" y="582776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D.N.I.</a:t>
            </a:r>
          </a:p>
          <a:p>
            <a:pPr algn="ctr"/>
            <a:r>
              <a:rPr lang="es-AR" dirty="0"/>
              <a:t>tarjeta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91237" y="582951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Nuevo</a:t>
            </a:r>
          </a:p>
          <a:p>
            <a:pPr algn="ctr"/>
            <a:r>
              <a:rPr lang="es-AR" dirty="0"/>
              <a:t>D.N.I.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024260" y="4077072"/>
            <a:ext cx="294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/>
              <a:t>Cualquiera de</a:t>
            </a:r>
          </a:p>
          <a:p>
            <a:pPr algn="ctr"/>
            <a:r>
              <a:rPr lang="es-AR" sz="2400" dirty="0"/>
              <a:t>estos 6 documentos</a:t>
            </a:r>
          </a:p>
          <a:p>
            <a:pPr algn="ctr"/>
            <a:r>
              <a:rPr lang="es-AR" sz="2400" dirty="0"/>
              <a:t>sirve para ir a votar.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¿Quiénes tienen que ir a votar?</a:t>
            </a:r>
            <a:endParaRPr lang="es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3568" y="2636912"/>
            <a:ext cx="4955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Hombres y mujeres de entre 16 y 18 años…</a:t>
            </a:r>
          </a:p>
          <a:p>
            <a:r>
              <a:rPr lang="es-AR" dirty="0"/>
              <a:t>El voto no es obligatorio.</a:t>
            </a:r>
          </a:p>
          <a:p>
            <a:endParaRPr lang="es-AR" dirty="0"/>
          </a:p>
          <a:p>
            <a:r>
              <a:rPr lang="es-AR" b="1" dirty="0"/>
              <a:t>Hombres y mujeres de entre 18 y 70 años…</a:t>
            </a:r>
          </a:p>
          <a:p>
            <a:r>
              <a:rPr lang="es-AR" dirty="0"/>
              <a:t>El voto es obligatorio.</a:t>
            </a:r>
          </a:p>
          <a:p>
            <a:endParaRPr lang="es-AR" dirty="0"/>
          </a:p>
          <a:p>
            <a:r>
              <a:rPr lang="es-AR" b="1" dirty="0"/>
              <a:t>Hombres y mujeres de 70 y más años…</a:t>
            </a:r>
          </a:p>
          <a:p>
            <a:r>
              <a:rPr lang="es-AR" dirty="0"/>
              <a:t>El voto no es obligatorio.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Los pasos a seguir son…</a:t>
            </a:r>
            <a:endParaRPr lang="es-E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3568" y="3279775"/>
            <a:ext cx="7940426" cy="33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A.-</a:t>
            </a:r>
            <a:r>
              <a:rPr lang="es-AR" sz="2000" b="1" dirty="0"/>
              <a:t> Averiguar…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Qué propuestas tienen los partidos para elegir a conciencia.</a:t>
            </a:r>
          </a:p>
          <a:p>
            <a:pPr marL="342900" indent="-342900">
              <a:buFontTx/>
              <a:buAutoNum type="arabicPeriod"/>
            </a:pP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En qué lugar se vota (generalmente, una escuela).</a:t>
            </a:r>
          </a:p>
          <a:p>
            <a:pPr marL="342900" indent="-342900">
              <a:buFontTx/>
              <a:buAutoNum type="arabicPeriod"/>
            </a:pP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En qué número de mesa hay que presentarse para votar.</a:t>
            </a:r>
          </a:p>
          <a:p>
            <a:pPr marL="342900" indent="-342900"/>
            <a:endParaRPr lang="es-AR" sz="2000" b="1" dirty="0">
              <a:solidFill>
                <a:srgbClr val="FF3300"/>
              </a:solidFill>
            </a:endParaRPr>
          </a:p>
          <a:p>
            <a:pPr marL="342900" indent="-342900" algn="ctr"/>
            <a:r>
              <a:rPr lang="es-AR" sz="2000" b="1" dirty="0"/>
              <a:t>(En cada lugar de votación hay muchas mesas</a:t>
            </a:r>
          </a:p>
          <a:p>
            <a:pPr marL="342900" indent="-342900" algn="ctr"/>
            <a:r>
              <a:rPr lang="es-AR" sz="2000" b="1" dirty="0"/>
              <a:t>y cada una tiene un número)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hay que hacer para votar?</a:t>
            </a:r>
            <a:endParaRPr lang="es-ES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Los pasos a seguir son…</a:t>
            </a:r>
            <a:endParaRPr lang="es-E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B.-</a:t>
            </a:r>
            <a:r>
              <a:rPr lang="es-AR" sz="2000" b="1" dirty="0"/>
              <a:t> Tener preparado…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El Documento Personal.</a:t>
            </a:r>
          </a:p>
          <a:p>
            <a:pPr marL="342900" indent="-342900">
              <a:buFontTx/>
              <a:buAutoNum type="arabicPeriod"/>
            </a:pP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Se puede ir con la boleta ya elegida pero, hasta entrar en el “cuarto oscuro”, hay que tenerla oculta en un bolsillo.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hay que hacer para votar?</a:t>
            </a:r>
            <a:endParaRPr lang="es-ES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Los pasos a seguir son…</a:t>
            </a:r>
            <a:endParaRPr lang="es-E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C.-</a:t>
            </a:r>
            <a:r>
              <a:rPr lang="es-AR" sz="2000" b="1" dirty="0"/>
              <a:t> Ir a votar…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Presentarse entre las 8 y las 18.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Llegar a la escuela y buscar la mesa con el número indicado donde se tiene que presentar a votar.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Hacer la cola.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Al llegar a la mesa, entregar el Documento a las autoridades y recibir de sus manos un sobre.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Ir hasta el “cuarto oscuro”.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hay que hacer para votar?</a:t>
            </a:r>
            <a:endParaRPr lang="es-E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Los pasos a seguir son…</a:t>
            </a:r>
            <a:endParaRPr lang="es-E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D.-</a:t>
            </a:r>
            <a:r>
              <a:rPr lang="es-AR" sz="2000" b="1" dirty="0"/>
              <a:t> Elegir a quién votar…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Entrar al “cuarto oscuro” y cerrar la puerta.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Elegir las boletas que quieras votar.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Poner el voto en el sobre (o no ponerlo en caso de votar en blanco).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Cerrar el sobre.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hay que hacer para votar?</a:t>
            </a:r>
            <a:endParaRPr lang="es-ES" sz="4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Los pasos a seguir son…</a:t>
            </a:r>
            <a:endParaRPr lang="es-E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E.-</a:t>
            </a:r>
            <a:r>
              <a:rPr lang="es-AR" sz="2000" b="1" dirty="0"/>
              <a:t> Votar…</a:t>
            </a:r>
          </a:p>
          <a:p>
            <a:pPr marL="342900" indent="-342900"/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Salir del “cuarto oscuro” e ir hacia las autoridades de la mesa.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Mostrar el sobre a las autoridades de la mesa.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Introducir el sobre en la urna.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Recibir el Documento de parte de las autoridades de la mesa y firmar la planilla del padrón.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Recibir el comprobante de votación.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Irse.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hay que hacer para votar?</a:t>
            </a:r>
            <a:endParaRPr lang="es-E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770984" cy="1252735"/>
          </a:xfrm>
        </p:spPr>
        <p:txBody>
          <a:bodyPr/>
          <a:lstStyle/>
          <a:p>
            <a:pPr eaLnBrk="1" hangingPunct="1"/>
            <a:r>
              <a:rPr lang="es-AR" dirty="0"/>
              <a:t>Listas en Buenos Aires…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539552" y="2924944"/>
            <a:ext cx="49534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1600" dirty="0"/>
              <a:t>Alianza Frente Unión Federal.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1 País.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Izquierda al Frente por el Socialismo.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Unidad Ciudadana.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Frente de Izquierda de los Trabajadores.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Cambiemos.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Alianza Frente Justicialista.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Partido Renovador Federal.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Partido Todos por Buenos Aires.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Partido Federal.</a:t>
            </a:r>
          </a:p>
          <a:p>
            <a:pPr marL="342900" indent="-342900">
              <a:buFontTx/>
              <a:buAutoNum type="arabicPeriod"/>
            </a:pPr>
            <a:r>
              <a:rPr lang="es-AR" sz="1600" dirty="0"/>
              <a:t>Partido Socialista.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San Nicolás?</a:t>
            </a:r>
            <a:endParaRPr lang="es-E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¿Qué es eso de boleta única o tipo sábana?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3068960"/>
            <a:ext cx="3736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Boleta Única:</a:t>
            </a:r>
          </a:p>
          <a:p>
            <a:endParaRPr lang="es-AR" dirty="0"/>
          </a:p>
          <a:p>
            <a:r>
              <a:rPr lang="es-AR" dirty="0"/>
              <a:t>Todos los candidatos están en una</a:t>
            </a:r>
          </a:p>
          <a:p>
            <a:r>
              <a:rPr lang="es-AR" dirty="0"/>
              <a:t>misma boleta.</a:t>
            </a:r>
          </a:p>
          <a:p>
            <a:r>
              <a:rPr lang="es-AR" dirty="0"/>
              <a:t>El votante marca con un lápiz a</a:t>
            </a:r>
          </a:p>
          <a:p>
            <a:r>
              <a:rPr lang="es-AR" dirty="0"/>
              <a:t>la persona que quiere votar.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55777" y="3068960"/>
            <a:ext cx="3211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b="1" dirty="0"/>
              <a:t>Boleta Sábana:</a:t>
            </a:r>
          </a:p>
          <a:p>
            <a:pPr algn="r"/>
            <a:endParaRPr lang="es-AR" dirty="0"/>
          </a:p>
          <a:p>
            <a:pPr algn="r"/>
            <a:r>
              <a:rPr lang="es-AR" dirty="0"/>
              <a:t>Un partido político presenta a</a:t>
            </a:r>
          </a:p>
          <a:p>
            <a:pPr algn="r"/>
            <a:r>
              <a:rPr lang="es-AR" dirty="0"/>
              <a:t>todos sus candidatos juntos.</a:t>
            </a:r>
          </a:p>
          <a:p>
            <a:pPr algn="r"/>
            <a:r>
              <a:rPr lang="es-AR" dirty="0"/>
              <a:t>El votante elige un partido</a:t>
            </a:r>
          </a:p>
          <a:p>
            <a:pPr algn="r"/>
            <a:r>
              <a:rPr lang="es-AR" dirty="0"/>
              <a:t>y al votar por él, también vota</a:t>
            </a:r>
          </a:p>
          <a:p>
            <a:pPr algn="r"/>
            <a:r>
              <a:rPr lang="es-AR" dirty="0"/>
              <a:t>por personas que nunca</a:t>
            </a:r>
          </a:p>
          <a:p>
            <a:pPr algn="r"/>
            <a:r>
              <a:rPr lang="es-AR" dirty="0"/>
              <a:t>conoció.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2879812" y="4833156"/>
            <a:ext cx="33843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 rot="20032083">
            <a:off x="1185503" y="5156630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1580011">
            <a:off x="5010065" y="5145697"/>
            <a:ext cx="26468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 votamos</a:t>
            </a:r>
          </a:p>
          <a:p>
            <a:pPr algn="ctr"/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9" name="18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20" name="19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626968" cy="1252735"/>
          </a:xfrm>
        </p:spPr>
        <p:txBody>
          <a:bodyPr/>
          <a:lstStyle/>
          <a:p>
            <a:pPr eaLnBrk="1" hangingPunct="1"/>
            <a:r>
              <a:rPr lang="es-AR" dirty="0"/>
              <a:t>Listas en San Nicolás…</a:t>
            </a:r>
          </a:p>
          <a:p>
            <a:pPr eaLnBrk="1" hangingPunct="1">
              <a:buNone/>
            </a:pPr>
            <a:r>
              <a:rPr lang="es-AR" sz="2000" dirty="0"/>
              <a:t>Partido y primer candidato a Concejal y Consejero Escolar…</a:t>
            </a:r>
            <a:endParaRPr lang="es-ES" sz="20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539552" y="2925519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/>
              <a:t>Hay que esperar a después de las PASO cuáles son los candidatos definitivos de cada frente, alianza y partido.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San Nicolás?</a:t>
            </a:r>
            <a:endParaRPr lang="es-ES" sz="4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Los cargos a elegir son…</a:t>
            </a:r>
            <a:endParaRPr lang="es-E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38266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s-AR" b="1" dirty="0">
                <a:solidFill>
                  <a:srgbClr val="FF3300"/>
                </a:solidFill>
              </a:rPr>
              <a:t>10 CONCEJALES</a:t>
            </a:r>
          </a:p>
          <a:p>
            <a:pPr marL="342900" indent="-342900">
              <a:buFontTx/>
              <a:buChar char="•"/>
            </a:pPr>
            <a:endParaRPr lang="es-AR" b="1" dirty="0">
              <a:solidFill>
                <a:srgbClr val="FF3300"/>
              </a:solidFill>
            </a:endParaRPr>
          </a:p>
          <a:p>
            <a:pPr marL="342900" indent="-342900">
              <a:buFontTx/>
              <a:buChar char="•"/>
            </a:pPr>
            <a:r>
              <a:rPr lang="es-AR" b="1" dirty="0">
                <a:solidFill>
                  <a:srgbClr val="FF3300"/>
                </a:solidFill>
              </a:rPr>
              <a:t>3 CONSEJEROS ESCOLARES</a:t>
            </a:r>
            <a:endParaRPr lang="es-ES" b="1" dirty="0">
              <a:solidFill>
                <a:srgbClr val="FF33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/>
              <a:t>¿Qué se vota en San Nicolás?</a:t>
            </a:r>
            <a:endParaRPr lang="es-ES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55172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AR" dirty="0">
                <a:hlinkClick r:id="rId2"/>
              </a:rPr>
              <a:t>http://www.elecciones.gov.ar</a:t>
            </a:r>
            <a:endParaRPr lang="es-AR" dirty="0"/>
          </a:p>
          <a:p>
            <a:pPr algn="ctr" eaLnBrk="1" hangingPunct="1">
              <a:buFontTx/>
              <a:buNone/>
            </a:pPr>
            <a:r>
              <a:rPr lang="es-AR" dirty="0">
                <a:hlinkClick r:id="rId3"/>
              </a:rPr>
              <a:t>http://www.padron.gob.ar</a:t>
            </a:r>
            <a:endParaRPr lang="es-ES" dirty="0"/>
          </a:p>
          <a:p>
            <a:pPr algn="ctr" eaLnBrk="1" hangingPunct="1">
              <a:buFontTx/>
              <a:buNone/>
            </a:pPr>
            <a:r>
              <a:rPr lang="es-ES" dirty="0">
                <a:hlinkClick r:id="rId4"/>
              </a:rPr>
              <a:t>http://www.juntaelectoral.gba.gov.ar</a:t>
            </a:r>
            <a:endParaRPr lang="es-ES" dirty="0"/>
          </a:p>
          <a:p>
            <a:pPr algn="ctr" eaLnBrk="1" hangingPunct="1">
              <a:buFontTx/>
              <a:buNone/>
            </a:pPr>
            <a:endParaRPr lang="es-ES" sz="2400" dirty="0">
              <a:hlinkClick r:id="rId5"/>
            </a:endParaRPr>
          </a:p>
          <a:p>
            <a:pPr algn="ctr" eaLnBrk="1" hangingPunct="1">
              <a:buFontTx/>
              <a:buNone/>
            </a:pPr>
            <a:endParaRPr lang="es-ES" sz="2400" dirty="0">
              <a:hlinkClick r:id="rId5"/>
            </a:endParaRPr>
          </a:p>
          <a:p>
            <a:pPr algn="ctr" eaLnBrk="1" hangingPunct="1">
              <a:buFontTx/>
              <a:buNone/>
            </a:pPr>
            <a:endParaRPr lang="es-ES" sz="2400">
              <a:hlinkClick r:id="rId5"/>
            </a:endParaRPr>
          </a:p>
          <a:p>
            <a:pPr algn="ctr" eaLnBrk="1" hangingPunct="1">
              <a:buFontTx/>
              <a:buNone/>
            </a:pPr>
            <a:endParaRPr lang="es-ES" sz="2400" dirty="0">
              <a:hlinkClick r:id="rId5"/>
            </a:endParaRPr>
          </a:p>
          <a:p>
            <a:pPr algn="ctr" eaLnBrk="1" hangingPunct="1">
              <a:buFontTx/>
              <a:buNone/>
            </a:pPr>
            <a:r>
              <a:rPr lang="es-ES" sz="2400" dirty="0"/>
              <a:t>Realizado por…</a:t>
            </a:r>
            <a:endParaRPr lang="es-ES" sz="2400" dirty="0">
              <a:hlinkClick r:id="rId5"/>
            </a:endParaRPr>
          </a:p>
          <a:p>
            <a:pPr algn="ctr" eaLnBrk="1" hangingPunct="1">
              <a:buFontTx/>
              <a:buNone/>
            </a:pPr>
            <a:r>
              <a:rPr lang="es-ES" sz="2400" dirty="0">
                <a:hlinkClick r:id="rId5"/>
              </a:rPr>
              <a:t>http://www.fmmeducación.com.ar</a:t>
            </a:r>
            <a:endParaRPr lang="es-ES" sz="2400" dirty="0"/>
          </a:p>
          <a:p>
            <a:pPr algn="ctr" eaLnBrk="1" hangingPunct="1">
              <a:buFontTx/>
              <a:buNone/>
            </a:pPr>
            <a:r>
              <a:rPr lang="es-ES" sz="2400" dirty="0">
                <a:hlinkClick r:id="rId6"/>
              </a:rPr>
              <a:t>http://fmmeducación.blogspot.com</a:t>
            </a:r>
            <a:endParaRPr lang="es-ES" sz="2400" dirty="0"/>
          </a:p>
          <a:p>
            <a:pPr algn="ctr" eaLnBrk="1" hangingPunct="1">
              <a:buFontTx/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/>
              <a:t>Direcciones útiles</a:t>
            </a:r>
            <a:endParaRPr lang="es-E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Ejemplo de Boleta única…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3327" y="2231673"/>
            <a:ext cx="7701161" cy="45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 rot="20032083">
            <a:off x="249401" y="3608419"/>
            <a:ext cx="2826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esta</a:t>
            </a:r>
          </a:p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boleta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1" name="10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3" name="12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Ejemplo de Boleta sábana…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2280" y="2432756"/>
            <a:ext cx="5322168" cy="41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 rot="19907308">
            <a:off x="342100" y="3969354"/>
            <a:ext cx="3031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Sí votamos</a:t>
            </a:r>
          </a:p>
          <a:p>
            <a:pPr algn="ctr"/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este tipo</a:t>
            </a:r>
          </a:p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boletas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2" name="11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3" name="12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¿Si no se vota el 13 de agosto, no se puede votar el 22 de octubre?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24175" y="3645024"/>
            <a:ext cx="682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Si no se vota el 13 de agosto, sí se puede votar el 22 de octubre.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0" name="9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2" name="11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/>
              <a:t>¿Qué es el voto electrónico?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2483018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Es cuando se vota por medio de una computadora.</a:t>
            </a:r>
          </a:p>
          <a:p>
            <a:endParaRPr lang="es-AR" b="1" dirty="0"/>
          </a:p>
          <a:p>
            <a:r>
              <a:rPr lang="es-AR" b="1" dirty="0"/>
              <a:t>Puede ser…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Por una pantalla eligiendo opciones y votando directamente con la computadora.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Por una pantalla eligiendo opciones que luego son impresas en una boleta de papel que se introduce en una urna.</a:t>
            </a:r>
          </a:p>
          <a:p>
            <a:endParaRPr lang="es-AR" b="1" dirty="0"/>
          </a:p>
          <a:p>
            <a:r>
              <a:rPr lang="es-AR" b="1" dirty="0"/>
              <a:t>En las elecciones que vienen, sólo en algunos</a:t>
            </a:r>
          </a:p>
          <a:p>
            <a:r>
              <a:rPr lang="es-AR" b="1" dirty="0"/>
              <a:t>lugares votarán con boleta electrónica (2da. opción).</a:t>
            </a:r>
          </a:p>
          <a:p>
            <a:endParaRPr lang="es-AR" b="1" dirty="0"/>
          </a:p>
          <a:p>
            <a:r>
              <a:rPr lang="es-AR" b="1" dirty="0"/>
              <a:t>Nosotros, no.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 rot="20032083">
            <a:off x="5929927" y="1441445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625075"/>
            <a:ext cx="2952328" cy="40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Aclaraciones</a:t>
            </a:r>
            <a:endParaRPr lang="es-ES" sz="4000" dirty="0"/>
          </a:p>
        </p:txBody>
      </p:sp>
      <p:pic>
        <p:nvPicPr>
          <p:cNvPr id="14" name="13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7" name="16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/>
              <a:t>El poder está dividido en 3 partes…</a:t>
            </a:r>
            <a:endParaRPr lang="es-ES"/>
          </a:p>
        </p:txBody>
      </p:sp>
      <p:pic>
        <p:nvPicPr>
          <p:cNvPr id="3076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32188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der ejecutiv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88" y="3529013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der judici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8300" y="3529013"/>
            <a:ext cx="22463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54088" y="2682875"/>
            <a:ext cx="150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Legislativo</a:t>
            </a:r>
            <a:endParaRPr lang="es-ES" sz="2000" b="1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3238" y="2693988"/>
            <a:ext cx="131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Ejecutivo</a:t>
            </a:r>
            <a:endParaRPr lang="es-ES" sz="2000" b="1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13600" y="2693988"/>
            <a:ext cx="112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Judicial</a:t>
            </a:r>
            <a:endParaRPr lang="es-ES" sz="2000" b="1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/>
              <a:t>División del Poder</a:t>
            </a:r>
            <a:endParaRPr lang="es-E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2121</Words>
  <Application>Microsoft Office PowerPoint</Application>
  <PresentationFormat>Presentación en pantalla (4:3)</PresentationFormat>
  <Paragraphs>445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Arial</vt:lpstr>
      <vt:lpstr>Diseño predeterminado</vt:lpstr>
      <vt:lpstr>ELECCIONES 2017</vt:lpstr>
      <vt:lpstr>Aclaraciones</vt:lpstr>
      <vt:lpstr>Aclaraciones</vt:lpstr>
      <vt:lpstr>Aclaraciones</vt:lpstr>
      <vt:lpstr>Aclaraciones</vt:lpstr>
      <vt:lpstr>Aclaraciones</vt:lpstr>
      <vt:lpstr>Aclaraciones</vt:lpstr>
      <vt:lpstr>Aclaraciones</vt:lpstr>
      <vt:lpstr>División del Poder</vt:lpstr>
      <vt:lpstr>¿Qué se vota en nuestro país?</vt:lpstr>
      <vt:lpstr>Presentación de PowerPoint</vt:lpstr>
      <vt:lpstr>¿Qué se vota en 2017?</vt:lpstr>
      <vt:lpstr>¿Qué se vota en 2017?</vt:lpstr>
      <vt:lpstr>¿Qué se vota en 2017?</vt:lpstr>
      <vt:lpstr>¿Qué se vota en 2017?</vt:lpstr>
      <vt:lpstr>¿Qué se vota en 2017?</vt:lpstr>
      <vt:lpstr>¿Qué se vota en 2017?</vt:lpstr>
      <vt:lpstr>¿Qué se vota en 2017?</vt:lpstr>
      <vt:lpstr>¿Qué se vota en 2017?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¿Con qué documento se vota?</vt:lpstr>
      <vt:lpstr>¿Quiénes tienen que ir a votar?</vt:lpstr>
      <vt:lpstr>¿Qué hay que hacer para votar?</vt:lpstr>
      <vt:lpstr>¿Qué hay que hacer para votar?</vt:lpstr>
      <vt:lpstr>¿Qué hay que hacer para votar?</vt:lpstr>
      <vt:lpstr>¿Qué hay que hacer para votar?</vt:lpstr>
      <vt:lpstr>¿Qué hay que hacer para votar?</vt:lpstr>
      <vt:lpstr>¿Qué se vota en San Nicolás?</vt:lpstr>
      <vt:lpstr>¿Qué se vota en San Nicolás?</vt:lpstr>
      <vt:lpstr>¿Qué se vota en San Nicolás?</vt:lpstr>
      <vt:lpstr>Direcciones útiles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ELECCIONES 2009</dc:title>
  <dc:creator>FMM</dc:creator>
  <cp:lastModifiedBy>Federico Martín Maglio</cp:lastModifiedBy>
  <cp:revision>112</cp:revision>
  <dcterms:created xsi:type="dcterms:W3CDTF">2009-06-23T06:50:04Z</dcterms:created>
  <dcterms:modified xsi:type="dcterms:W3CDTF">2017-07-24T06:51:02Z</dcterms:modified>
</cp:coreProperties>
</file>