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6" r:id="rId4"/>
    <p:sldId id="289" r:id="rId5"/>
    <p:sldId id="290" r:id="rId6"/>
    <p:sldId id="291" r:id="rId7"/>
    <p:sldId id="292" r:id="rId8"/>
    <p:sldId id="297" r:id="rId9"/>
    <p:sldId id="298" r:id="rId10"/>
    <p:sldId id="295" r:id="rId11"/>
    <p:sldId id="299" r:id="rId12"/>
    <p:sldId id="300" r:id="rId13"/>
    <p:sldId id="259" r:id="rId14"/>
    <p:sldId id="260" r:id="rId15"/>
    <p:sldId id="301" r:id="rId16"/>
    <p:sldId id="302" r:id="rId17"/>
    <p:sldId id="303" r:id="rId18"/>
    <p:sldId id="262" r:id="rId19"/>
    <p:sldId id="263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94" r:id="rId30"/>
    <p:sldId id="275" r:id="rId31"/>
    <p:sldId id="276" r:id="rId32"/>
    <p:sldId id="287" r:id="rId33"/>
    <p:sldId id="304" r:id="rId34"/>
    <p:sldId id="305" r:id="rId35"/>
    <p:sldId id="281" r:id="rId36"/>
    <p:sldId id="282" r:id="rId37"/>
    <p:sldId id="283" r:id="rId38"/>
    <p:sldId id="284" r:id="rId39"/>
    <p:sldId id="285" r:id="rId40"/>
    <p:sldId id="277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0778-E631-41C2-9307-E0A15DA323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33ED-5909-4222-A504-8E5F758D0C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C891-D313-4ACA-9267-62E50C50B2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37B7-D4D6-418E-986C-F514608CF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67E3-D80E-4FB5-975B-2582F1EAFA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5479-46F5-4E1A-A126-9CDD868819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9547-1CCC-46F3-B201-03B907667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E21C-18E2-426B-9D77-23AEF296F2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D08D-A835-4A1C-A464-AC49A7715B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83DA-85CA-405C-B0BE-94325C9C4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DFB4-D0FD-4C91-A7C8-3B1A38BB97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A6D241-4CB1-4D42-9AD5-A5AFAAA806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electoral.gba.gov.ar/" TargetMode="External"/><Relationship Id="rId2" Type="http://schemas.openxmlformats.org/officeDocument/2006/relationships/hyperlink" Target="http://www.elecciones.gov.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idatuvoto.org.ar/" TargetMode="External"/><Relationship Id="rId5" Type="http://schemas.openxmlformats.org/officeDocument/2006/relationships/hyperlink" Target="http://alos16.educ.ar/" TargetMode="External"/><Relationship Id="rId4" Type="http://schemas.openxmlformats.org/officeDocument/2006/relationships/hyperlink" Target="http://www.padron.gob.a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734839"/>
            <a:ext cx="6046440" cy="1470025"/>
          </a:xfrm>
        </p:spPr>
        <p:txBody>
          <a:bodyPr/>
          <a:lstStyle/>
          <a:p>
            <a:pPr eaLnBrk="1" hangingPunct="1"/>
            <a:r>
              <a:rPr lang="es-AR" dirty="0" smtClean="0"/>
              <a:t>ELECCIONES 2015</a:t>
            </a:r>
            <a:endParaRPr lang="es-E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356992"/>
            <a:ext cx="6400800" cy="766936"/>
          </a:xfrm>
        </p:spPr>
        <p:txBody>
          <a:bodyPr/>
          <a:lstStyle/>
          <a:p>
            <a:pPr eaLnBrk="1" hangingPunct="1"/>
            <a:r>
              <a:rPr lang="es-AR" dirty="0" smtClean="0"/>
              <a:t>¿Qué se vota?</a:t>
            </a:r>
            <a:endParaRPr lang="es-ES" dirty="0" smtClean="0"/>
          </a:p>
        </p:txBody>
      </p:sp>
      <p:pic>
        <p:nvPicPr>
          <p:cNvPr id="2053" name="8 Imagen" descr="urn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610100"/>
            <a:ext cx="34083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4509120"/>
            <a:ext cx="5392688" cy="9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¿Cómo se vota?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¿Qué es el “</a:t>
            </a:r>
            <a:r>
              <a:rPr lang="es-ES" dirty="0" smtClean="0">
                <a:solidFill>
                  <a:srgbClr val="FF0000"/>
                </a:solidFill>
              </a:rPr>
              <a:t>ballotage</a:t>
            </a:r>
            <a:r>
              <a:rPr lang="es-ES" dirty="0" smtClean="0"/>
              <a:t>”?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2636912"/>
            <a:ext cx="77893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Ya habrán escuchado esta palabra varias veces.</a:t>
            </a:r>
          </a:p>
          <a:p>
            <a:endParaRPr lang="es-AR" b="1" dirty="0"/>
          </a:p>
          <a:p>
            <a:r>
              <a:rPr lang="es-AR" b="1" dirty="0" smtClean="0"/>
              <a:t>Significa: </a:t>
            </a:r>
            <a:r>
              <a:rPr lang="es-AR" b="1" dirty="0" smtClean="0">
                <a:solidFill>
                  <a:srgbClr val="FF0000"/>
                </a:solidFill>
              </a:rPr>
              <a:t>Segunda elección entre los dos más votados en la primera</a:t>
            </a:r>
            <a:r>
              <a:rPr lang="es-AR" b="1" dirty="0" smtClean="0"/>
              <a:t>.</a:t>
            </a:r>
          </a:p>
          <a:p>
            <a:r>
              <a:rPr lang="es-AR" b="1" dirty="0" smtClean="0"/>
              <a:t>(cuando no haya “mucha diferencia” entre el 1º y el 2º)</a:t>
            </a:r>
          </a:p>
          <a:p>
            <a:endParaRPr lang="es-AR" b="1" dirty="0"/>
          </a:p>
          <a:p>
            <a:r>
              <a:rPr lang="es-AR" b="1" dirty="0" smtClean="0"/>
              <a:t>Es decir…</a:t>
            </a:r>
          </a:p>
          <a:p>
            <a:endParaRPr lang="es-AR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En algunas elecciones hay “ballotage”.</a:t>
            </a:r>
          </a:p>
          <a:p>
            <a:pPr>
              <a:buFont typeface="Arial" pitchFamily="34" charset="0"/>
              <a:buChar char="•"/>
            </a:pPr>
            <a:endParaRPr lang="es-AR" b="1" dirty="0" smtClean="0"/>
          </a:p>
          <a:p>
            <a:pPr>
              <a:buFont typeface="Arial" pitchFamily="34" charset="0"/>
              <a:buChar char="•"/>
            </a:pPr>
            <a:r>
              <a:rPr lang="es-AR" b="1" dirty="0" smtClean="0"/>
              <a:t>En otras elecciones no hay “ballotage”.</a:t>
            </a:r>
          </a:p>
          <a:p>
            <a:pPr>
              <a:buFont typeface="Arial" pitchFamily="34" charset="0"/>
              <a:buChar char="•"/>
            </a:pPr>
            <a:endParaRPr lang="es-AR" b="1" dirty="0" smtClean="0"/>
          </a:p>
          <a:p>
            <a:r>
              <a:rPr lang="es-AR" b="1" dirty="0" smtClean="0">
                <a:solidFill>
                  <a:srgbClr val="C00000"/>
                </a:solidFill>
              </a:rPr>
              <a:t>Eso depende de la ley electoral de</a:t>
            </a:r>
          </a:p>
          <a:p>
            <a:r>
              <a:rPr lang="es-AR" b="1" dirty="0" smtClean="0">
                <a:solidFill>
                  <a:srgbClr val="C00000"/>
                </a:solidFill>
              </a:rPr>
              <a:t>que tenga cada provincia y la de nación.</a:t>
            </a:r>
            <a:endParaRPr lang="es-A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3277"/>
            <a:ext cx="27717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2" name="15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3" name="11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  <p:sp>
        <p:nvSpPr>
          <p:cNvPr id="14" name="8 Rectángulo"/>
          <p:cNvSpPr/>
          <p:nvPr/>
        </p:nvSpPr>
        <p:spPr>
          <a:xfrm>
            <a:off x="6131661" y="1201976"/>
            <a:ext cx="28328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 hay “ballotage”</a:t>
            </a:r>
          </a:p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 el cargo de</a:t>
            </a:r>
          </a:p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Presidente,</a:t>
            </a:r>
          </a:p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será el 24 de</a:t>
            </a:r>
          </a:p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noviembre</a:t>
            </a:r>
            <a:endParaRPr lang="es-E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El poder está dividido en 3 partes…</a:t>
            </a:r>
            <a:endParaRPr lang="es-ES" smtClean="0"/>
          </a:p>
        </p:txBody>
      </p:sp>
      <p:pic>
        <p:nvPicPr>
          <p:cNvPr id="3076" name="Picture 4" descr="poder legislativ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32188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der ejecutiv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5188" y="3529013"/>
            <a:ext cx="3201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der judici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8300" y="3529013"/>
            <a:ext cx="22463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54088" y="2682875"/>
            <a:ext cx="1509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Legislativo</a:t>
            </a:r>
            <a:endParaRPr lang="es-ES" sz="2000" b="1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3238" y="2693988"/>
            <a:ext cx="131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Ejecutivo</a:t>
            </a:r>
            <a:endParaRPr lang="es-ES" sz="2000" b="1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13600" y="2693988"/>
            <a:ext cx="112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Judicial</a:t>
            </a:r>
            <a:endParaRPr lang="es-ES" sz="2000" b="1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División del Poder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12046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El poder está dividido en 3 partes…</a:t>
            </a:r>
            <a:endParaRPr lang="es-ES" smtClean="0"/>
          </a:p>
        </p:txBody>
      </p:sp>
      <p:pic>
        <p:nvPicPr>
          <p:cNvPr id="4100" name="Picture 4" descr="poder legislativ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32188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oder ejecutiv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5188" y="3529013"/>
            <a:ext cx="3201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der judici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8300" y="3529013"/>
            <a:ext cx="22463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54088" y="2682875"/>
            <a:ext cx="1509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Legislativo</a:t>
            </a:r>
            <a:endParaRPr lang="es-ES" sz="2000" b="1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313238" y="2693988"/>
            <a:ext cx="131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Ejecutivo</a:t>
            </a:r>
            <a:endParaRPr lang="es-ES" sz="2000" b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13600" y="2693988"/>
            <a:ext cx="1128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Poder</a:t>
            </a:r>
          </a:p>
          <a:p>
            <a:pPr algn="ctr"/>
            <a:r>
              <a:rPr lang="es-AR" sz="2000" b="1"/>
              <a:t>Judicial</a:t>
            </a:r>
            <a:endParaRPr lang="es-ES" sz="2000" b="1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6732588" y="3500438"/>
            <a:ext cx="2232025" cy="30241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68313" y="5967413"/>
            <a:ext cx="575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000" b="1"/>
              <a:t>Se vota por los representantes en los poderes</a:t>
            </a:r>
          </a:p>
          <a:p>
            <a:pPr algn="ctr"/>
            <a:r>
              <a:rPr lang="es-AR" sz="2000" b="1"/>
              <a:t>Legislativo y Ejecutivo</a:t>
            </a:r>
            <a:endParaRPr lang="es-ES" sz="2000" b="1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732588" y="3500438"/>
            <a:ext cx="2232025" cy="30241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se vota en nuestro país?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21592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/>
      <p:bldP spid="4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Poder Ejecutivo…</a:t>
            </a:r>
            <a:endParaRPr lang="es-ES" smtClean="0"/>
          </a:p>
        </p:txBody>
      </p:sp>
      <p:pic>
        <p:nvPicPr>
          <p:cNvPr id="5124" name="Picture 5" descr="poder ejecutivo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1188" y="1125538"/>
            <a:ext cx="3201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84175" y="3575050"/>
            <a:ext cx="8435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AR" sz="2000" b="1"/>
              <a:t>A nivel nacional: Está integrado por el Presidente de la Nación</a:t>
            </a:r>
          </a:p>
          <a:p>
            <a:pPr>
              <a:buFontTx/>
              <a:buChar char="•"/>
            </a:pPr>
            <a:r>
              <a:rPr lang="es-AR" sz="2000" b="1"/>
              <a:t>A nivel provincial: Está integrado por el Gobernador de la Provincia</a:t>
            </a:r>
          </a:p>
          <a:p>
            <a:pPr>
              <a:buFontTx/>
              <a:buChar char="•"/>
            </a:pPr>
            <a:r>
              <a:rPr lang="es-AR" sz="2000" b="1"/>
              <a:t>A nivel municipal: Está integrado por el Intendente Municipal</a:t>
            </a:r>
            <a:endParaRPr lang="es-ES" sz="2000" b="1"/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384175" y="4748213"/>
            <a:ext cx="84248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/>
              <a:t>Duran 4 años en sus funciones.</a:t>
            </a:r>
          </a:p>
          <a:p>
            <a:endParaRPr lang="es-AR" sz="2000" b="1" dirty="0"/>
          </a:p>
          <a:p>
            <a:r>
              <a:rPr lang="es-AR" sz="2000" b="1" dirty="0"/>
              <a:t>Como la última elección fue en el año </a:t>
            </a:r>
            <a:r>
              <a:rPr lang="es-AR" sz="2000" b="1" dirty="0" smtClean="0"/>
              <a:t>2011…</a:t>
            </a:r>
            <a:endParaRPr lang="es-AR" sz="2000" b="1" dirty="0"/>
          </a:p>
          <a:p>
            <a:endParaRPr lang="es-AR" sz="2000" b="1" dirty="0"/>
          </a:p>
          <a:p>
            <a:r>
              <a:rPr lang="es-AR" sz="2000" b="1" dirty="0" smtClean="0"/>
              <a:t>En el año 2015 hay elecciones </a:t>
            </a:r>
            <a:r>
              <a:rPr lang="es-AR" sz="2000" b="1" dirty="0"/>
              <a:t>de los representantes del Poder </a:t>
            </a:r>
            <a:r>
              <a:rPr lang="es-AR" sz="2000" b="1" dirty="0" smtClean="0"/>
              <a:t>Ejecutivo.</a:t>
            </a:r>
            <a:endParaRPr lang="es-AR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2015?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Poder Legislativo…</a:t>
            </a:r>
            <a:endParaRPr lang="es-ES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84175" y="3575050"/>
            <a:ext cx="8435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000" b="1"/>
              <a:t>A nivel nacional: Está integrado por el Congreso de la Nación (son los Diputados y Senadores de la Nación).</a:t>
            </a:r>
          </a:p>
          <a:p>
            <a:pPr>
              <a:buFontTx/>
              <a:buChar char="•"/>
            </a:pPr>
            <a:r>
              <a:rPr lang="es-AR" sz="2000" b="1"/>
              <a:t>A nivel provincial: Está integrado por el Congreso Provincial (son los Diputados y Senadores de la Provincia).</a:t>
            </a:r>
          </a:p>
          <a:p>
            <a:pPr>
              <a:buFontTx/>
              <a:buChar char="•"/>
            </a:pPr>
            <a:r>
              <a:rPr lang="es-AR" sz="2000" b="1"/>
              <a:t>A nivel municipal: Está integrado por el Concejo Deliberante.</a:t>
            </a:r>
            <a:endParaRPr lang="es-ES" sz="2000" b="1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4175" y="5286375"/>
            <a:ext cx="8424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 dirty="0"/>
              <a:t>Duran 4 años (los Diputados) y 6 años (los Senadores).</a:t>
            </a:r>
          </a:p>
          <a:p>
            <a:r>
              <a:rPr lang="es-AR" sz="2000" b="1" dirty="0"/>
              <a:t>Se renuevan cada 2 años.</a:t>
            </a:r>
          </a:p>
          <a:p>
            <a:r>
              <a:rPr lang="es-AR" sz="2000" b="1" dirty="0"/>
              <a:t>Por eso, este año (</a:t>
            </a:r>
            <a:r>
              <a:rPr lang="es-AR" sz="2000" b="1" dirty="0" smtClean="0"/>
              <a:t>2015) </a:t>
            </a:r>
            <a:r>
              <a:rPr lang="es-AR" sz="2000" b="1" dirty="0"/>
              <a:t>sí hay elección de representantes del Poder Legislativo.</a:t>
            </a:r>
            <a:endParaRPr lang="es-ES" sz="2000" b="1" dirty="0"/>
          </a:p>
        </p:txBody>
      </p:sp>
      <p:pic>
        <p:nvPicPr>
          <p:cNvPr id="7" name="Picture 4" descr="poder legislativ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196752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2015?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A nivel nacional</a:t>
            </a:r>
          </a:p>
          <a:p>
            <a:pPr marL="0" indent="0" eaLnBrk="1" hangingPunct="1">
              <a:buNone/>
            </a:pPr>
            <a:r>
              <a:rPr lang="es-AR" dirty="0" smtClean="0"/>
              <a:t>se votará…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4175" y="3789363"/>
            <a:ext cx="84359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Presidente.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Diputados nacionales.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Senadores nacionales (la provincia de Buenos Aires no votará en el 2015 por senadores nacionales).</a:t>
            </a:r>
            <a:endParaRPr lang="es-A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Parlamentarios para el MERCOSUR (esto es algo nuevo).</a:t>
            </a:r>
            <a:endParaRPr lang="es-ES" sz="2000" b="1" dirty="0"/>
          </a:p>
        </p:txBody>
      </p:sp>
      <p:pic>
        <p:nvPicPr>
          <p:cNvPr id="7173" name="7 Imagen" descr="urn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557338"/>
            <a:ext cx="32400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2015?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A nivel </a:t>
            </a:r>
            <a:r>
              <a:rPr lang="es-AR" dirty="0" smtClean="0"/>
              <a:t>provincial</a:t>
            </a:r>
            <a:endParaRPr lang="es-AR" dirty="0"/>
          </a:p>
          <a:p>
            <a:pPr marL="0" indent="0" eaLnBrk="1" hangingPunct="1">
              <a:buNone/>
            </a:pPr>
            <a:r>
              <a:rPr lang="es-AR" dirty="0"/>
              <a:t>se votará…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4175" y="3789363"/>
            <a:ext cx="84359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Gobernador.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Diputados provinciales (algunos municipios).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Senadores provinciales (algunos municipios).</a:t>
            </a:r>
            <a:endParaRPr lang="es-A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Un parlamentario (regional, de la provincia de Buenos Aires) para el MERCOSUR (esto es algo nuevo).</a:t>
            </a:r>
            <a:endParaRPr lang="es-ES" sz="2000" b="1" dirty="0"/>
          </a:p>
        </p:txBody>
      </p:sp>
      <p:pic>
        <p:nvPicPr>
          <p:cNvPr id="7173" name="7 Imagen" descr="urn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557338"/>
            <a:ext cx="32400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2015?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2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/>
              <a:t>A nivel </a:t>
            </a:r>
            <a:r>
              <a:rPr lang="es-AR" dirty="0" smtClean="0"/>
              <a:t>municipal</a:t>
            </a:r>
            <a:endParaRPr lang="es-AR" dirty="0"/>
          </a:p>
          <a:p>
            <a:pPr marL="0" indent="0" eaLnBrk="1" hangingPunct="1">
              <a:buNone/>
            </a:pPr>
            <a:r>
              <a:rPr lang="es-AR" dirty="0"/>
              <a:t>se votará…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4175" y="3789363"/>
            <a:ext cx="8435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Intendente.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Diez (10) Concejales.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 smtClean="0"/>
              <a:t>Tres (3) </a:t>
            </a:r>
            <a:r>
              <a:rPr lang="es-AR" sz="2000" b="1" dirty="0"/>
              <a:t>Consejeros Escolares</a:t>
            </a:r>
            <a:r>
              <a:rPr lang="es-AR" sz="2000" b="1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es-AR" sz="2000" b="1" dirty="0" smtClean="0"/>
          </a:p>
        </p:txBody>
      </p:sp>
      <p:pic>
        <p:nvPicPr>
          <p:cNvPr id="7173" name="7 Imagen" descr="urn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557338"/>
            <a:ext cx="32400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2015?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5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Por eso, habrá boletas de…</a:t>
            </a:r>
            <a:endParaRPr lang="es-ES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7950" y="2636912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Presidente</a:t>
            </a:r>
          </a:p>
          <a:p>
            <a:pPr algn="ctr"/>
            <a:r>
              <a:rPr lang="es-AR" dirty="0"/>
              <a:t>de la</a:t>
            </a:r>
          </a:p>
          <a:p>
            <a:pPr algn="ctr"/>
            <a:r>
              <a:rPr lang="es-AR" dirty="0"/>
              <a:t>Nación</a:t>
            </a:r>
          </a:p>
          <a:p>
            <a:pPr algn="ctr"/>
            <a:endParaRPr lang="es-AR" dirty="0"/>
          </a:p>
          <a:p>
            <a:pPr algn="ctr"/>
            <a:r>
              <a:rPr lang="es-AR" dirty="0"/>
              <a:t>(más un</a:t>
            </a:r>
          </a:p>
          <a:p>
            <a:pPr algn="ctr"/>
            <a:r>
              <a:rPr lang="es-AR" dirty="0"/>
              <a:t>Vicepresidente)</a:t>
            </a:r>
            <a:endParaRPr lang="es-E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867924" y="4679867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Senadores</a:t>
            </a:r>
          </a:p>
          <a:p>
            <a:pPr algn="ctr"/>
            <a:r>
              <a:rPr lang="es-AR" dirty="0" smtClean="0"/>
              <a:t>Nacionales</a:t>
            </a:r>
          </a:p>
          <a:p>
            <a:pPr algn="ctr"/>
            <a:r>
              <a:rPr lang="es-AR" dirty="0" smtClean="0"/>
              <a:t>(provincia de</a:t>
            </a:r>
          </a:p>
          <a:p>
            <a:pPr algn="ctr"/>
            <a:r>
              <a:rPr lang="es-AR" dirty="0" smtClean="0"/>
              <a:t>Buenos Aires</a:t>
            </a:r>
          </a:p>
          <a:p>
            <a:pPr algn="ctr"/>
            <a:r>
              <a:rPr lang="es-AR" dirty="0" smtClean="0"/>
              <a:t>no elegirá)</a:t>
            </a:r>
            <a:endParaRPr lang="es-E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95736" y="2636912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 smtClean="0"/>
              <a:t>Diputados</a:t>
            </a:r>
            <a:endParaRPr lang="es-AR" dirty="0"/>
          </a:p>
          <a:p>
            <a:pPr algn="ctr"/>
            <a:r>
              <a:rPr lang="es-AR" dirty="0"/>
              <a:t>Nacionales</a:t>
            </a:r>
            <a:endParaRPr lang="es-E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996136" y="4653136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Gobernador</a:t>
            </a:r>
          </a:p>
          <a:p>
            <a:pPr algn="ctr"/>
            <a:r>
              <a:rPr lang="es-AR" dirty="0"/>
              <a:t>de la</a:t>
            </a:r>
          </a:p>
          <a:p>
            <a:pPr algn="ctr"/>
            <a:r>
              <a:rPr lang="es-AR" dirty="0"/>
              <a:t>Provincia</a:t>
            </a:r>
          </a:p>
          <a:p>
            <a:pPr algn="ctr"/>
            <a:r>
              <a:rPr lang="es-AR" dirty="0"/>
              <a:t>de</a:t>
            </a:r>
          </a:p>
          <a:p>
            <a:pPr algn="ctr"/>
            <a:r>
              <a:rPr lang="es-ES" dirty="0"/>
              <a:t>Buenos Aires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211960" y="2636912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Senadores </a:t>
            </a:r>
          </a:p>
          <a:p>
            <a:pPr algn="ctr"/>
            <a:r>
              <a:rPr lang="es-AR" dirty="0" smtClean="0"/>
              <a:t>o</a:t>
            </a:r>
            <a:endParaRPr lang="es-AR" dirty="0"/>
          </a:p>
          <a:p>
            <a:pPr algn="ctr"/>
            <a:r>
              <a:rPr lang="es-ES" dirty="0"/>
              <a:t>Diputados</a:t>
            </a:r>
          </a:p>
          <a:p>
            <a:pPr algn="ctr"/>
            <a:r>
              <a:rPr lang="es-ES" dirty="0"/>
              <a:t>Provinciales</a:t>
            </a:r>
          </a:p>
        </p:txBody>
      </p:sp>
      <p:sp>
        <p:nvSpPr>
          <p:cNvPr id="12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99592" y="39762"/>
            <a:ext cx="7344816" cy="9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se vota en 2015?</a:t>
            </a: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5842" y="4657635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 smtClean="0"/>
              <a:t>Parlamentarios</a:t>
            </a:r>
          </a:p>
          <a:p>
            <a:pPr algn="ctr"/>
            <a:r>
              <a:rPr lang="es-AR" dirty="0" smtClean="0"/>
              <a:t>(nacionales)</a:t>
            </a:r>
          </a:p>
          <a:p>
            <a:pPr algn="ctr"/>
            <a:r>
              <a:rPr lang="es-AR" dirty="0" smtClean="0"/>
              <a:t>al</a:t>
            </a:r>
          </a:p>
          <a:p>
            <a:pPr algn="ctr"/>
            <a:r>
              <a:rPr lang="es-ES" dirty="0" smtClean="0"/>
              <a:t>MERCOSUR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918009" y="2791747"/>
            <a:ext cx="1800000" cy="2088000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 smtClean="0"/>
              <a:t>Parlamentario</a:t>
            </a:r>
          </a:p>
          <a:p>
            <a:pPr algn="ctr"/>
            <a:r>
              <a:rPr lang="es-AR" dirty="0" smtClean="0"/>
              <a:t>(provincial)</a:t>
            </a:r>
          </a:p>
          <a:p>
            <a:pPr algn="ctr"/>
            <a:r>
              <a:rPr lang="es-AR" dirty="0" smtClean="0"/>
              <a:t>al</a:t>
            </a:r>
          </a:p>
          <a:p>
            <a:pPr algn="ctr"/>
            <a:r>
              <a:rPr lang="es-AR" dirty="0" smtClean="0"/>
              <a:t>MERCOSUR</a:t>
            </a:r>
            <a:endParaRPr lang="es-ES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886899" y="4254746"/>
            <a:ext cx="1800101" cy="2086123"/>
          </a:xfrm>
          <a:prstGeom prst="rect">
            <a:avLst/>
          </a:prstGeom>
          <a:gradFill rotWithShape="1">
            <a:gsLst>
              <a:gs pos="0">
                <a:srgbClr val="6F6F6F"/>
              </a:gs>
              <a:gs pos="50000">
                <a:srgbClr val="A1A1A1"/>
              </a:gs>
              <a:gs pos="100000">
                <a:srgbClr val="C0C0C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AR" dirty="0"/>
              <a:t>Intendente,</a:t>
            </a:r>
          </a:p>
          <a:p>
            <a:pPr algn="ctr"/>
            <a:r>
              <a:rPr lang="es-AR" dirty="0"/>
              <a:t>Representantes</a:t>
            </a:r>
          </a:p>
          <a:p>
            <a:pPr algn="ctr"/>
            <a:r>
              <a:rPr lang="es-AR" dirty="0"/>
              <a:t>al Concejo</a:t>
            </a:r>
          </a:p>
          <a:p>
            <a:pPr algn="ctr"/>
            <a:r>
              <a:rPr lang="es-AR" dirty="0"/>
              <a:t>Deliberante</a:t>
            </a:r>
          </a:p>
          <a:p>
            <a:pPr algn="ctr"/>
            <a:r>
              <a:rPr lang="es-AR" dirty="0"/>
              <a:t>y</a:t>
            </a:r>
          </a:p>
          <a:p>
            <a:pPr algn="ctr"/>
            <a:r>
              <a:rPr lang="es-AR" dirty="0"/>
              <a:t>Consejeros</a:t>
            </a:r>
          </a:p>
          <a:p>
            <a:pPr algn="ctr"/>
            <a:r>
              <a:rPr lang="es-AR" dirty="0"/>
              <a:t>Escolares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8" grpId="0" animBg="1"/>
      <p:bldP spid="19" grpId="0" animBg="1"/>
      <p:bldP spid="14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Distintos tipos de boletas…</a:t>
            </a:r>
            <a:endParaRPr lang="es-ES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212976"/>
            <a:ext cx="55559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sz="2000" b="1" dirty="0"/>
              <a:t>Algunos partidos políticos presentarán candidatos para las 8</a:t>
            </a:r>
            <a:r>
              <a:rPr lang="es-AR" sz="2000" b="1" dirty="0" smtClean="0"/>
              <a:t> categorías.</a:t>
            </a:r>
          </a:p>
          <a:p>
            <a:pPr marL="342900" indent="-342900">
              <a:buFont typeface="Arial" pitchFamily="34" charset="0"/>
              <a:buChar char="•"/>
            </a:pPr>
            <a:endParaRPr lang="es-A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AR" sz="2000" b="1" dirty="0" smtClean="0"/>
              <a:t>Algunos partidos políticos presentarán candidatos para menos categorías.</a:t>
            </a:r>
          </a:p>
          <a:p>
            <a:pPr marL="342900" indent="-342900">
              <a:buFont typeface="Arial" pitchFamily="34" charset="0"/>
              <a:buChar char="•"/>
            </a:pPr>
            <a:endParaRPr lang="es-A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AR" sz="2000" b="1" dirty="0" smtClean="0"/>
              <a:t>Algunos partidos políticos presentarán candidatos sólo para una categoría.</a:t>
            </a:r>
            <a:endParaRPr lang="es-ES" sz="20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64502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se vota en 2015?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¿Por qué se vota el 9 de agosto y después el 25 de octubre?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2852936"/>
            <a:ext cx="41814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El </a:t>
            </a:r>
            <a:r>
              <a:rPr lang="es-AR" b="1" dirty="0"/>
              <a:t>9</a:t>
            </a:r>
            <a:r>
              <a:rPr lang="es-AR" b="1" dirty="0" smtClean="0"/>
              <a:t> de agosto</a:t>
            </a:r>
          </a:p>
          <a:p>
            <a:r>
              <a:rPr lang="es-AR" b="1" dirty="0"/>
              <a:t>s</a:t>
            </a:r>
            <a:r>
              <a:rPr lang="es-AR" b="1" dirty="0" smtClean="0"/>
              <a:t>on las elecciones primarias (PASO)</a:t>
            </a:r>
          </a:p>
          <a:p>
            <a:r>
              <a:rPr lang="es-AR" b="1" dirty="0" smtClean="0"/>
              <a:t>para autoridades nacionales y</a:t>
            </a:r>
          </a:p>
          <a:p>
            <a:r>
              <a:rPr lang="es-AR" b="1" dirty="0" smtClean="0"/>
              <a:t>en </a:t>
            </a:r>
            <a:r>
              <a:rPr lang="es-AR" b="1" dirty="0" smtClean="0"/>
              <a:t>la Provincia de Buenos Aires</a:t>
            </a:r>
          </a:p>
          <a:p>
            <a:endParaRPr lang="es-AR" dirty="0"/>
          </a:p>
          <a:p>
            <a:r>
              <a:rPr lang="es-AR" dirty="0" smtClean="0"/>
              <a:t>Si algún candidato no es</a:t>
            </a:r>
          </a:p>
          <a:p>
            <a:r>
              <a:rPr lang="es-AR" dirty="0"/>
              <a:t>v</a:t>
            </a:r>
            <a:r>
              <a:rPr lang="es-AR" dirty="0" smtClean="0"/>
              <a:t>otado por al menos el 1,5 %</a:t>
            </a:r>
          </a:p>
          <a:p>
            <a:r>
              <a:rPr lang="es-AR" dirty="0"/>
              <a:t>d</a:t>
            </a:r>
            <a:r>
              <a:rPr lang="es-AR" dirty="0" smtClean="0"/>
              <a:t>e los votos, no puede participar</a:t>
            </a:r>
          </a:p>
          <a:p>
            <a:r>
              <a:rPr lang="es-AR" dirty="0" smtClean="0"/>
              <a:t>en la elección final, el 25 de</a:t>
            </a:r>
          </a:p>
          <a:p>
            <a:r>
              <a:rPr lang="es-AR" dirty="0"/>
              <a:t>o</a:t>
            </a:r>
            <a:r>
              <a:rPr lang="es-AR" dirty="0" smtClean="0"/>
              <a:t>ctubre.</a:t>
            </a:r>
          </a:p>
          <a:p>
            <a:endParaRPr lang="es-AR" dirty="0"/>
          </a:p>
          <a:p>
            <a:r>
              <a:rPr lang="es-AR" dirty="0" smtClean="0"/>
              <a:t>El resultado de la elección</a:t>
            </a:r>
          </a:p>
          <a:p>
            <a:r>
              <a:rPr lang="es-AR" dirty="0" smtClean="0"/>
              <a:t>no significa que es elegida</a:t>
            </a:r>
          </a:p>
          <a:p>
            <a:r>
              <a:rPr lang="es-AR" dirty="0" smtClean="0"/>
              <a:t>tal persona para un cargo.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55639" y="2852936"/>
            <a:ext cx="37113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b="1" dirty="0" smtClean="0"/>
              <a:t>El 25 de octubre</a:t>
            </a:r>
          </a:p>
          <a:p>
            <a:pPr algn="r"/>
            <a:r>
              <a:rPr lang="es-AR" b="1" dirty="0"/>
              <a:t>s</a:t>
            </a:r>
            <a:r>
              <a:rPr lang="es-AR" b="1" dirty="0" smtClean="0"/>
              <a:t>on las elecciones definitivas</a:t>
            </a:r>
          </a:p>
          <a:p>
            <a:pPr algn="r"/>
            <a:r>
              <a:rPr lang="es-AR" b="1" dirty="0"/>
              <a:t>n</a:t>
            </a:r>
            <a:r>
              <a:rPr lang="es-AR" b="1" dirty="0" smtClean="0"/>
              <a:t>acionales y varias </a:t>
            </a:r>
            <a:r>
              <a:rPr lang="es-AR" b="1" dirty="0" smtClean="0"/>
              <a:t>provinciales</a:t>
            </a:r>
          </a:p>
          <a:p>
            <a:pPr algn="r"/>
            <a:r>
              <a:rPr lang="es-AR" b="1" dirty="0" smtClean="0"/>
              <a:t>como Buenos Aires</a:t>
            </a:r>
            <a:endParaRPr lang="es-AR" b="1" dirty="0" smtClean="0"/>
          </a:p>
          <a:p>
            <a:pPr algn="r"/>
            <a:endParaRPr lang="es-AR" dirty="0"/>
          </a:p>
          <a:p>
            <a:pPr algn="r"/>
            <a:r>
              <a:rPr lang="es-AR" dirty="0" smtClean="0"/>
              <a:t>Participan los candidatos</a:t>
            </a:r>
          </a:p>
          <a:p>
            <a:pPr algn="r"/>
            <a:r>
              <a:rPr lang="es-AR" dirty="0" smtClean="0"/>
              <a:t>que obtuvieron más del</a:t>
            </a:r>
          </a:p>
          <a:p>
            <a:pPr algn="r"/>
            <a:r>
              <a:rPr lang="es-AR" dirty="0" smtClean="0"/>
              <a:t>1,5 % de los votos en las</a:t>
            </a:r>
          </a:p>
          <a:p>
            <a:pPr algn="r"/>
            <a:r>
              <a:rPr lang="es-AR" dirty="0" smtClean="0"/>
              <a:t>elecciones primarias.</a:t>
            </a:r>
          </a:p>
          <a:p>
            <a:pPr algn="r"/>
            <a:endParaRPr lang="es-AR" dirty="0" smtClean="0"/>
          </a:p>
          <a:p>
            <a:pPr algn="r"/>
            <a:r>
              <a:rPr lang="es-AR" dirty="0" smtClean="0"/>
              <a:t>Los candidatos elegidos</a:t>
            </a:r>
          </a:p>
          <a:p>
            <a:pPr algn="r"/>
            <a:r>
              <a:rPr lang="es-AR" dirty="0" smtClean="0"/>
              <a:t>Asumirán en diciembre.</a:t>
            </a:r>
            <a:endParaRPr lang="es-AR" dirty="0"/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2879812" y="4833156"/>
            <a:ext cx="338437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7" name="15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8" name="11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Y para complicar el asunto…</a:t>
            </a:r>
            <a:endParaRPr lang="es-E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4175" y="2276872"/>
            <a:ext cx="8435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/>
              <a:t>En algunas localidades votarán por Senadores </a:t>
            </a:r>
            <a:r>
              <a:rPr lang="es-AR" sz="2000" b="1" dirty="0" smtClean="0"/>
              <a:t>Provinciales </a:t>
            </a:r>
            <a:r>
              <a:rPr lang="es-AR" sz="2000" b="1" dirty="0"/>
              <a:t>(como nosotros en San Nicolás).</a:t>
            </a:r>
          </a:p>
          <a:p>
            <a:pPr marL="342900" indent="-342900"/>
            <a:endParaRPr lang="es-AR" sz="1200" b="1" dirty="0"/>
          </a:p>
          <a:p>
            <a:pPr marL="342900" indent="-342900"/>
            <a:r>
              <a:rPr lang="es-AR" sz="2000" b="1" dirty="0"/>
              <a:t>En otras localidades votarán por Diputados </a:t>
            </a:r>
            <a:r>
              <a:rPr lang="es-AR" sz="2000" b="1" dirty="0" smtClean="0"/>
              <a:t>Provinciales</a:t>
            </a:r>
            <a:r>
              <a:rPr lang="es-AR" sz="2000" b="1" dirty="0"/>
              <a:t>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09638" y="3717032"/>
            <a:ext cx="67579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ES DECIR, EN SAN </a:t>
            </a:r>
            <a:r>
              <a:rPr lang="es-AR" sz="2000" b="1" dirty="0" smtClean="0">
                <a:solidFill>
                  <a:srgbClr val="FF3300"/>
                </a:solidFill>
              </a:rPr>
              <a:t>NICOLÁS VOTAREMOS POR…</a:t>
            </a:r>
            <a:endParaRPr lang="es-AR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U</a:t>
            </a:r>
            <a:r>
              <a:rPr lang="es-AR" sz="2000" b="1" dirty="0" smtClean="0">
                <a:solidFill>
                  <a:srgbClr val="FF3300"/>
                </a:solidFill>
              </a:rPr>
              <a:t>n </a:t>
            </a:r>
            <a:r>
              <a:rPr lang="es-AR" sz="2000" b="1" dirty="0">
                <a:solidFill>
                  <a:srgbClr val="FF3300"/>
                </a:solidFill>
              </a:rPr>
              <a:t>Presidente y </a:t>
            </a:r>
            <a:r>
              <a:rPr lang="es-AR" sz="2000" b="1" dirty="0" smtClean="0">
                <a:solidFill>
                  <a:srgbClr val="FF3300"/>
                </a:solidFill>
              </a:rPr>
              <a:t>su Vicepresidente</a:t>
            </a:r>
            <a:r>
              <a:rPr lang="es-AR" sz="2000" b="1" dirty="0">
                <a:solidFill>
                  <a:srgbClr val="FF33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Diputados nacionales (y no senadores).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Parlamentarios al MERCOSUR.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Un </a:t>
            </a:r>
            <a:r>
              <a:rPr lang="es-AR" sz="2000" b="1" dirty="0">
                <a:solidFill>
                  <a:srgbClr val="FF3300"/>
                </a:solidFill>
              </a:rPr>
              <a:t>Gobernador</a:t>
            </a:r>
            <a:r>
              <a:rPr lang="es-AR" sz="2000" b="1" dirty="0" smtClean="0">
                <a:solidFill>
                  <a:srgbClr val="FF3300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Senadores provinciales (y no diputados).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Un Parlamentario Regional al MERCOSUR.</a:t>
            </a:r>
            <a:endParaRPr lang="es-AR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Un Intendente, Diez Concejales Municipales y Tres Consejeros </a:t>
            </a:r>
            <a:r>
              <a:rPr lang="es-AR" sz="2000" b="1" dirty="0">
                <a:solidFill>
                  <a:srgbClr val="FF3300"/>
                </a:solidFill>
              </a:rPr>
              <a:t>Escolares.</a:t>
            </a:r>
            <a:endParaRPr lang="es-ES" sz="2000" b="1" dirty="0">
              <a:solidFill>
                <a:srgbClr val="FF3300"/>
              </a:solidFill>
            </a:endParaRPr>
          </a:p>
        </p:txBody>
      </p:sp>
      <p:pic>
        <p:nvPicPr>
          <p:cNvPr id="12294" name="8 Imagen" descr="ur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1052736"/>
            <a:ext cx="11890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se vota en 2015?</a:t>
            </a:r>
            <a:endParaRPr lang="es-ES" sz="4000" dirty="0" smtClean="0"/>
          </a:p>
        </p:txBody>
      </p:sp>
      <p:sp>
        <p:nvSpPr>
          <p:cNvPr id="10" name="8 Rectángulo"/>
          <p:cNvSpPr/>
          <p:nvPr/>
        </p:nvSpPr>
        <p:spPr>
          <a:xfrm rot="1301987">
            <a:off x="6652121" y="4556317"/>
            <a:ext cx="2185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 boletas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Tenemos 6 opciones…</a:t>
            </a:r>
            <a:endParaRPr lang="es-E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7704" y="3284984"/>
            <a:ext cx="525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Votar por </a:t>
            </a:r>
            <a:r>
              <a:rPr lang="es-AR" sz="2000" b="1" dirty="0" smtClean="0"/>
              <a:t>A (oficialismo).</a:t>
            </a: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Votar por </a:t>
            </a:r>
            <a:r>
              <a:rPr lang="es-AR" sz="2000" b="1" dirty="0" smtClean="0"/>
              <a:t>B (alguien de la oposición).</a:t>
            </a: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Votar en blanco.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No ir a votar.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Votar nulo.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Decidir al azar.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09638" y="5661025"/>
            <a:ext cx="551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¿Cómo es esto?</a:t>
            </a:r>
          </a:p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¿Qué significan estos tipos de voto?</a:t>
            </a:r>
            <a:endParaRPr lang="es-ES" sz="2400" b="1">
              <a:solidFill>
                <a:srgbClr val="FF33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Votar por A o B…</a:t>
            </a:r>
            <a:endParaRPr lang="es-E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4175" y="3191485"/>
            <a:ext cx="84359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/>
              <a:t>Elegir entre las diversas opciones que </a:t>
            </a:r>
            <a:r>
              <a:rPr lang="es-AR" sz="2000" b="1" dirty="0" smtClean="0"/>
              <a:t>se</a:t>
            </a:r>
          </a:p>
          <a:p>
            <a:pPr marL="342900" indent="-342900"/>
            <a:r>
              <a:rPr lang="es-AR" sz="2000" b="1" dirty="0" smtClean="0"/>
              <a:t>nos </a:t>
            </a:r>
            <a:r>
              <a:rPr lang="es-AR" sz="2000" b="1" dirty="0"/>
              <a:t>presentan…</a:t>
            </a:r>
          </a:p>
          <a:p>
            <a:pPr marL="342900" indent="-342900"/>
            <a:endParaRPr lang="es-AR" sz="2000" b="1" dirty="0"/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A.-</a:t>
            </a:r>
            <a:r>
              <a:rPr lang="es-AR" sz="2000" b="1" dirty="0"/>
              <a:t> Podemos votar por el partido </a:t>
            </a:r>
            <a:r>
              <a:rPr lang="es-AR" sz="2000" b="1" dirty="0" smtClean="0"/>
              <a:t>político</a:t>
            </a:r>
          </a:p>
          <a:p>
            <a:pPr marL="342900" indent="-342900"/>
            <a:r>
              <a:rPr lang="es-AR" sz="2000" b="1" dirty="0" smtClean="0"/>
              <a:t>que </a:t>
            </a:r>
            <a:r>
              <a:rPr lang="es-AR" sz="2000" b="1" dirty="0"/>
              <a:t>nos está gobernando.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/>
              <a:t>o…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B.-</a:t>
            </a:r>
            <a:r>
              <a:rPr lang="es-AR" sz="2000" b="1" dirty="0"/>
              <a:t> Podemos votar por algún partido </a:t>
            </a:r>
            <a:r>
              <a:rPr lang="es-AR" sz="2000" b="1" dirty="0" smtClean="0"/>
              <a:t>político</a:t>
            </a:r>
          </a:p>
          <a:p>
            <a:pPr marL="342900" indent="-342900"/>
            <a:r>
              <a:rPr lang="es-AR" sz="2000" b="1" dirty="0" smtClean="0"/>
              <a:t>de </a:t>
            </a:r>
            <a:r>
              <a:rPr lang="es-AR" sz="2000" b="1" dirty="0"/>
              <a:t>la oposición.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181350"/>
            <a:ext cx="2664296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Votar en blanco…</a:t>
            </a:r>
            <a:endParaRPr lang="es-E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4175" y="3341688"/>
            <a:ext cx="8435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/>
              <a:t>Poner el sobre vacío en la urna o con un papel de cualquier color PERO sin inscripciones.</a:t>
            </a:r>
          </a:p>
          <a:p>
            <a:pPr marL="342900" indent="-342900"/>
            <a:endParaRPr lang="es-AR" sz="2000" b="1"/>
          </a:p>
          <a:p>
            <a:pPr marL="342900" indent="-342900"/>
            <a:r>
              <a:rPr lang="es-AR" sz="2000" b="1"/>
              <a:t>Es “voto en blanco” porque no dice por quién se está votando y no porque haya un papel blanco.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09638" y="5365665"/>
            <a:ext cx="776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400" b="1" dirty="0">
                <a:solidFill>
                  <a:srgbClr val="FF3300"/>
                </a:solidFill>
              </a:rPr>
              <a:t>PERO CUIDADO:</a:t>
            </a:r>
          </a:p>
          <a:p>
            <a:pPr marL="342900" indent="-342900"/>
            <a:endParaRPr lang="es-AR" sz="1200" b="1" dirty="0">
              <a:solidFill>
                <a:srgbClr val="FF3300"/>
              </a:solidFill>
            </a:endParaRPr>
          </a:p>
          <a:p>
            <a:pPr marL="342900" indent="-342900"/>
            <a:r>
              <a:rPr lang="es-AR" sz="2400" b="1" dirty="0">
                <a:solidFill>
                  <a:srgbClr val="FF3300"/>
                </a:solidFill>
              </a:rPr>
              <a:t>Mucha gente dice cosas que no son ciertas…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sp>
        <p:nvSpPr>
          <p:cNvPr id="9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Votar en blanco…</a:t>
            </a:r>
            <a:endParaRPr lang="es-ES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4175" y="3341688"/>
            <a:ext cx="84359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/>
              <a:t>Algunos dicen que al votar en blanco…</a:t>
            </a:r>
          </a:p>
          <a:p>
            <a:pPr marL="342900" indent="-342900"/>
            <a:endParaRPr lang="es-AR" sz="2000" b="1"/>
          </a:p>
          <a:p>
            <a:pPr marL="342900" indent="-342900">
              <a:buFontTx/>
              <a:buAutoNum type="arabicPeriod"/>
            </a:pPr>
            <a:r>
              <a:rPr lang="es-AR" sz="2000" b="1"/>
              <a:t>El voto va para el que gana.</a:t>
            </a:r>
          </a:p>
          <a:p>
            <a:pPr marL="342900" indent="-342900">
              <a:buFontTx/>
              <a:buAutoNum type="arabicPeriod"/>
            </a:pPr>
            <a:r>
              <a:rPr lang="es-AR" sz="2000" b="1"/>
              <a:t>El voto va para el gobierno.</a:t>
            </a:r>
          </a:p>
          <a:p>
            <a:pPr marL="342900" indent="-342900">
              <a:buFontTx/>
              <a:buAutoNum type="arabicPeriod"/>
            </a:pPr>
            <a:r>
              <a:rPr lang="es-AR" sz="2000" b="1"/>
              <a:t>El voto va para los militares.</a:t>
            </a:r>
          </a:p>
          <a:p>
            <a:pPr marL="342900" indent="-342900">
              <a:buFontTx/>
              <a:buAutoNum type="arabicPeriod"/>
            </a:pPr>
            <a:r>
              <a:rPr lang="es-AR" sz="2000" b="1"/>
              <a:t>Favorece a los que ganan.</a:t>
            </a:r>
          </a:p>
          <a:p>
            <a:pPr marL="342900" indent="-342900">
              <a:buFontTx/>
              <a:buAutoNum type="arabicPeriod"/>
            </a:pPr>
            <a:r>
              <a:rPr lang="es-AR" sz="2000" b="1"/>
              <a:t>No sirve.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09638" y="5805488"/>
            <a:ext cx="7766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Todo esto que se dice es falso…</a:t>
            </a:r>
          </a:p>
          <a:p>
            <a:pPr marL="342900" indent="-342900"/>
            <a:r>
              <a:rPr lang="es-AR" sz="2400" b="1">
                <a:solidFill>
                  <a:srgbClr val="FF3300"/>
                </a:solidFill>
              </a:rPr>
              <a:t>NO ES VERDAD…</a:t>
            </a:r>
            <a:endParaRPr lang="es-ES" sz="2400" b="1">
              <a:solidFill>
                <a:srgbClr val="FF33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Votar en blanco…</a:t>
            </a:r>
            <a:endParaRPr lang="es-E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4175" y="3754775"/>
            <a:ext cx="84359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 smtClean="0"/>
              <a:t>El </a:t>
            </a:r>
            <a:r>
              <a:rPr lang="es-AR" sz="2000" b="1" dirty="0"/>
              <a:t>voto, cualquiera sea, NADIE lo puede cambiar.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/>
              <a:t>Es decir, si se vota en blanco el voto se cuenta así, en blanco (como si fuera otro partido político más).</a:t>
            </a:r>
          </a:p>
          <a:p>
            <a:pPr marL="342900" indent="-342900"/>
            <a:endParaRPr lang="es-AR" sz="2000" b="1" dirty="0"/>
          </a:p>
          <a:p>
            <a:pPr marL="342900" indent="-342900"/>
            <a:r>
              <a:rPr lang="es-AR" sz="2000" b="1" dirty="0"/>
              <a:t>El voto en blanco significa una disconformidad respecto de las opciones que se presentan, es una crítica a los </a:t>
            </a:r>
            <a:r>
              <a:rPr lang="es-AR" sz="2000" b="1" dirty="0" smtClean="0"/>
              <a:t>políticos diciendo que “nadie lo representa”.</a:t>
            </a:r>
            <a:endParaRPr lang="es-AR" sz="2000" b="1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196752"/>
            <a:ext cx="3217540" cy="24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No ir a votar…</a:t>
            </a:r>
            <a:endParaRPr lang="es-ES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4175" y="3341688"/>
            <a:ext cx="84359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No podrá desempeñar funciones ni cargos públicos por 3 años</a:t>
            </a:r>
            <a:r>
              <a:rPr lang="es-AR" sz="2000" b="1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 smtClean="0"/>
              <a:t>Tendrá que pagar una multa.</a:t>
            </a: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Durante un año no se podrán realizar gestiones o trámites ante organismos estatales nacionales, provinciales o municipales.</a:t>
            </a:r>
          </a:p>
          <a:p>
            <a:pPr marL="800100" lvl="1" indent="-342900">
              <a:buFontTx/>
              <a:buAutoNum type="alphaLcParenR"/>
            </a:pPr>
            <a:r>
              <a:rPr lang="es-AR" sz="2000" b="1" dirty="0"/>
              <a:t>Tramitar un documento </a:t>
            </a:r>
            <a:r>
              <a:rPr lang="es-AR" sz="2000" b="1" dirty="0" smtClean="0"/>
              <a:t>(por ejemplo, el pasaporte).</a:t>
            </a:r>
            <a:endParaRPr lang="es-AR" sz="2000" b="1" dirty="0"/>
          </a:p>
          <a:p>
            <a:pPr marL="800100" lvl="1" indent="-342900">
              <a:buFontTx/>
              <a:buAutoNum type="alphaLcParenR"/>
            </a:pPr>
            <a:r>
              <a:rPr lang="es-AR" sz="2000" b="1" dirty="0"/>
              <a:t>Cambio de domicilio.</a:t>
            </a:r>
          </a:p>
          <a:p>
            <a:pPr marL="800100" lvl="1" indent="-342900">
              <a:buFontTx/>
              <a:buAutoNum type="alphaLcParenR"/>
            </a:pPr>
            <a:r>
              <a:rPr lang="es-AR" sz="2000" b="1" dirty="0"/>
              <a:t>Escriturar una vivienda.</a:t>
            </a:r>
          </a:p>
          <a:p>
            <a:pPr marL="800100" lvl="1" indent="-342900">
              <a:buFontTx/>
              <a:buAutoNum type="alphaLcParenR"/>
            </a:pPr>
            <a:r>
              <a:rPr lang="es-AR" sz="2000" b="1" dirty="0"/>
              <a:t>Gestionar una jubilación.</a:t>
            </a:r>
          </a:p>
          <a:p>
            <a:pPr marL="800100" lvl="1" indent="-342900">
              <a:buFontTx/>
              <a:buAutoNum type="alphaLcParenR"/>
            </a:pPr>
            <a:r>
              <a:rPr lang="es-AR" sz="2000" b="1" dirty="0"/>
              <a:t>Casarse.</a:t>
            </a:r>
          </a:p>
          <a:p>
            <a:pPr marL="800100" lvl="1" indent="-342900">
              <a:buFontTx/>
              <a:buAutoNum type="alphaLcParenR"/>
            </a:pPr>
            <a:r>
              <a:rPr lang="es-AR" sz="2000" b="1" dirty="0"/>
              <a:t>Etc.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276872"/>
            <a:ext cx="53270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 smtClean="0"/>
              <a:t>Significa una sanción para quienes</a:t>
            </a:r>
          </a:p>
          <a:p>
            <a:r>
              <a:rPr lang="es-AR" sz="2400" b="1" dirty="0" smtClean="0"/>
              <a:t>tengan entre 18 y 70 años:</a:t>
            </a:r>
            <a:endParaRPr lang="es-ES" sz="2400" b="1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959617"/>
            <a:ext cx="2915816" cy="18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Votar nulo…</a:t>
            </a:r>
            <a:endParaRPr lang="es-ES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84175" y="3212976"/>
            <a:ext cx="84359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boletas no oficializadas o papel con inscripciones o imágenes de cualquier naturaleza.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boletas oficializadas pero con inscripciones de cualquier tipo que hayan sido agregadas.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2 o más boletas oficializadas para la misma categoría de candidatos.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boletas oficializadas rotas.</a:t>
            </a:r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en el sobre objetos extraños.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0439" y="5445224"/>
            <a:ext cx="3253561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Decidir al azar…</a:t>
            </a:r>
            <a:endParaRPr lang="es-E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4175" y="3341688"/>
            <a:ext cx="8435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/>
              <a:t>Ir a votar sin tener decidido el voto.</a:t>
            </a:r>
          </a:p>
          <a:p>
            <a:pPr marL="342900" indent="-342900">
              <a:buFontTx/>
              <a:buAutoNum type="arabicPeriod"/>
            </a:pPr>
            <a:endParaRPr lang="es-AR" sz="2000" b="1"/>
          </a:p>
          <a:p>
            <a:pPr marL="342900" indent="-342900">
              <a:buFontTx/>
              <a:buAutoNum type="arabicPeriod"/>
            </a:pPr>
            <a:r>
              <a:rPr lang="es-AR" sz="2000" b="1"/>
              <a:t>Entrar al cuarto oscuro y elegir cualquier boleta.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505685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/>
              <a:t>Significa:</a:t>
            </a:r>
            <a:endParaRPr lang="es-ES" sz="2400" b="1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381500"/>
            <a:ext cx="3067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¡PROBLEMA!</a:t>
            </a:r>
            <a:endParaRPr lang="es-E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4175" y="3341688"/>
            <a:ext cx="84359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 smtClean="0"/>
              <a:t>Tal forma de votar (o no votar) no cuenta para el porcentaje final.</a:t>
            </a:r>
            <a:endParaRPr lang="es-AR" sz="2000" b="1" dirty="0"/>
          </a:p>
          <a:p>
            <a:pPr marL="342900" indent="-342900">
              <a:buFontTx/>
              <a:buAutoNum type="arabicPeriod"/>
            </a:pPr>
            <a:endParaRPr lang="es-AR" sz="12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 smtClean="0"/>
              <a:t>Si mucha gente vota de esa forma, menos votos serán tomados en cuenta.</a:t>
            </a:r>
          </a:p>
          <a:p>
            <a:pPr marL="342900" indent="-342900">
              <a:buFontTx/>
              <a:buAutoNum type="arabicPeriod"/>
            </a:pPr>
            <a:endParaRPr lang="es-AR" sz="1200" b="1" dirty="0" smtClean="0"/>
          </a:p>
          <a:p>
            <a:pPr marL="342900" indent="-342900">
              <a:buFontTx/>
              <a:buAutoNum type="arabicPeriod"/>
            </a:pPr>
            <a:r>
              <a:rPr lang="es-AR" sz="2000" b="1" dirty="0" smtClean="0"/>
              <a:t>Entonces, si algún candidato obtiene –por ejemplo– un 32 % del padrón total (todos los que deberían votar), dirán que tiene un 47 % de los votos ¡y sólo cuentan los “positivos” y no el total de la población!</a:t>
            </a:r>
          </a:p>
          <a:p>
            <a:pPr marL="342900" indent="-342900">
              <a:buFontTx/>
              <a:buAutoNum type="arabicPeriod"/>
            </a:pPr>
            <a:endParaRPr lang="es-AR" sz="1200" b="1" dirty="0" smtClean="0"/>
          </a:p>
          <a:p>
            <a:pPr marL="342900" indent="-342900">
              <a:buFontTx/>
              <a:buAutoNum type="arabicPeriod"/>
            </a:pPr>
            <a:r>
              <a:rPr lang="es-AR" sz="2000" b="1" dirty="0" smtClean="0"/>
              <a:t>En elecciones pasadas pasó eso… Evitaron el “ballotage”…</a:t>
            </a:r>
            <a:endParaRPr lang="es-AR" sz="20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7675" y="2309971"/>
            <a:ext cx="4557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Si no se vota, se anula el voto</a:t>
            </a:r>
          </a:p>
          <a:p>
            <a:r>
              <a:rPr lang="es-AR" sz="2400" b="1" dirty="0" smtClean="0">
                <a:solidFill>
                  <a:srgbClr val="FF0000"/>
                </a:solidFill>
              </a:rPr>
              <a:t>o se vota en blanco…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¿Qué significa “elecciones P.A.S.O.”?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5536" y="2708920"/>
            <a:ext cx="2100255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Elecciones…</a:t>
            </a:r>
          </a:p>
          <a:p>
            <a:endParaRPr lang="es-AR" sz="2400" b="1" dirty="0" smtClean="0"/>
          </a:p>
          <a:p>
            <a:r>
              <a:rPr lang="es-AR" sz="2400" b="1" dirty="0" smtClean="0">
                <a:solidFill>
                  <a:srgbClr val="FF0000"/>
                </a:solidFill>
              </a:rPr>
              <a:t>P</a:t>
            </a:r>
            <a:r>
              <a:rPr lang="es-AR" sz="2400" dirty="0" smtClean="0"/>
              <a:t>rimarias.</a:t>
            </a:r>
          </a:p>
          <a:p>
            <a:r>
              <a:rPr lang="es-AR" sz="2400" b="1" dirty="0" smtClean="0">
                <a:solidFill>
                  <a:srgbClr val="FF0000"/>
                </a:solidFill>
              </a:rPr>
              <a:t>A</a:t>
            </a:r>
            <a:r>
              <a:rPr lang="es-AR" sz="2400" dirty="0" smtClean="0"/>
              <a:t>biertas.</a:t>
            </a:r>
          </a:p>
          <a:p>
            <a:r>
              <a:rPr lang="es-AR" sz="2400" b="1" dirty="0" smtClean="0">
                <a:solidFill>
                  <a:srgbClr val="FF0000"/>
                </a:solidFill>
              </a:rPr>
              <a:t>S</a:t>
            </a:r>
            <a:r>
              <a:rPr lang="es-AR" sz="2400" dirty="0" smtClean="0"/>
              <a:t>imultáneas.</a:t>
            </a:r>
          </a:p>
          <a:p>
            <a:r>
              <a:rPr lang="es-AR" sz="2400" b="1" dirty="0" smtClean="0">
                <a:solidFill>
                  <a:srgbClr val="FF0000"/>
                </a:solidFill>
              </a:rPr>
              <a:t>O</a:t>
            </a:r>
            <a:r>
              <a:rPr lang="es-AR" sz="2400" dirty="0" smtClean="0"/>
              <a:t>bligatorias.</a:t>
            </a:r>
            <a:endParaRPr lang="es-AR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3848" y="2708920"/>
            <a:ext cx="5616624" cy="396044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s-AR" b="1" dirty="0" smtClean="0"/>
              <a:t>¿Cuándo?: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2º domingo de agosto de años impares.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/>
              <a:t>¿Quiénes?: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Una o más listas de precandidatos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De un mismo partido o alianza, compiten entre sí y gana el que más votos obtenga (participará en la elección definitiva de octubre).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Deben obtener 1,5 % de los votos para participar de las elecciones en octubre.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r>
              <a:rPr lang="es-AR" b="1" dirty="0" smtClean="0"/>
              <a:t>¿Para qué?: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Para definir quiénes participarán en las elecciones de octubre.</a:t>
            </a:r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8" name="17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9" name="18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0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Cortar boleta…</a:t>
            </a:r>
            <a:endParaRPr lang="es-E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4175" y="3341688"/>
            <a:ext cx="84359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AR" sz="2000" b="1" dirty="0"/>
              <a:t>Poner 3 categorías de un partido más otras </a:t>
            </a:r>
            <a:r>
              <a:rPr lang="es-AR" sz="2000" b="1" dirty="0" smtClean="0"/>
              <a:t>4 </a:t>
            </a:r>
            <a:r>
              <a:rPr lang="es-AR" sz="2000" b="1" dirty="0"/>
              <a:t>de otro partido.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una categoría diferente de </a:t>
            </a:r>
            <a:r>
              <a:rPr lang="es-AR" sz="2000" b="1" dirty="0" smtClean="0"/>
              <a:t>7 </a:t>
            </a:r>
            <a:r>
              <a:rPr lang="es-AR" sz="2000" b="1" dirty="0"/>
              <a:t>partidos políticos.</a:t>
            </a:r>
          </a:p>
          <a:p>
            <a:pPr marL="342900" indent="-342900">
              <a:buFontTx/>
              <a:buAutoNum type="arabicPeriod"/>
            </a:pPr>
            <a:endParaRPr lang="es-AR" sz="20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/>
              <a:t>Poner de una o dos categorías dejando en blanco lo restante.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7675" y="2655888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Significa:</a:t>
            </a:r>
            <a:endParaRPr lang="es-ES" sz="2400" b="1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83568" y="5284365"/>
            <a:ext cx="7766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400" b="1" dirty="0" smtClean="0">
                <a:solidFill>
                  <a:srgbClr val="FF3300"/>
                </a:solidFill>
              </a:rPr>
              <a:t>CUIDADO</a:t>
            </a:r>
            <a:r>
              <a:rPr lang="es-AR" sz="2400" b="1" dirty="0">
                <a:solidFill>
                  <a:srgbClr val="FF3300"/>
                </a:solidFill>
              </a:rPr>
              <a:t>:</a:t>
            </a:r>
          </a:p>
          <a:p>
            <a:pPr marL="342900" indent="-342900"/>
            <a:endParaRPr lang="es-AR" sz="1200" b="1" dirty="0">
              <a:solidFill>
                <a:srgbClr val="FF3300"/>
              </a:solidFill>
            </a:endParaRPr>
          </a:p>
          <a:p>
            <a:pPr marL="342900" indent="-342900"/>
            <a:r>
              <a:rPr lang="es-AR" sz="2400" b="1" dirty="0">
                <a:solidFill>
                  <a:srgbClr val="FF3300"/>
                </a:solidFill>
              </a:rPr>
              <a:t>Al cortar las boletas, hacerlo bien porque si se rompen, el voto queda nulo…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opciones de voto hay?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Cortar boleta…</a:t>
            </a:r>
            <a:endParaRPr lang="es-E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47675" y="2655888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Por ejemplo:</a:t>
            </a:r>
            <a:endParaRPr lang="es-ES" sz="2400" b="1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632585" y="3717032"/>
            <a:ext cx="1224000" cy="122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ES" sz="1400" b="1" dirty="0" smtClean="0"/>
              <a:t>Gobernador</a:t>
            </a:r>
          </a:p>
          <a:p>
            <a:pPr algn="ctr"/>
            <a:r>
              <a:rPr lang="es-ES" sz="1400" b="1" dirty="0" smtClean="0"/>
              <a:t>Y</a:t>
            </a:r>
          </a:p>
          <a:p>
            <a:pPr algn="ctr"/>
            <a:r>
              <a:rPr lang="es-ES" sz="1400" b="1" dirty="0" smtClean="0"/>
              <a:t>Vice…</a:t>
            </a:r>
            <a:endParaRPr lang="es-ES" sz="1400" b="1" dirty="0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5928729" y="3717032"/>
            <a:ext cx="1224000" cy="122413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Senadores</a:t>
            </a:r>
          </a:p>
          <a:p>
            <a:pPr algn="ctr"/>
            <a:r>
              <a:rPr lang="es-AR" sz="1400" b="1" dirty="0" smtClean="0"/>
              <a:t>Provinciales</a:t>
            </a:r>
            <a:endParaRPr lang="es-AR" sz="1400" b="1" dirty="0"/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7236432" y="3716338"/>
            <a:ext cx="1224000" cy="122483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Intendente</a:t>
            </a:r>
            <a:endParaRPr lang="es-AR" sz="1400" b="1" dirty="0"/>
          </a:p>
          <a:p>
            <a:pPr algn="ctr"/>
            <a:r>
              <a:rPr lang="es-AR" sz="1400" b="1" dirty="0"/>
              <a:t>Concejales Consejeros</a:t>
            </a:r>
            <a:endParaRPr lang="es-ES" sz="1400" b="1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44153" y="3717032"/>
            <a:ext cx="1224136" cy="122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Presidente</a:t>
            </a:r>
          </a:p>
          <a:p>
            <a:pPr algn="ctr"/>
            <a:r>
              <a:rPr lang="es-AR" sz="1400" b="1" dirty="0" smtClean="0"/>
              <a:t>Y</a:t>
            </a:r>
          </a:p>
          <a:p>
            <a:pPr algn="ctr"/>
            <a:r>
              <a:rPr lang="es-AR" sz="1400" b="1" dirty="0" smtClean="0"/>
              <a:t>Vice…</a:t>
            </a:r>
            <a:endParaRPr lang="es-ES" sz="1400" b="1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040297" y="3717032"/>
            <a:ext cx="1224000" cy="122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Senadores</a:t>
            </a:r>
            <a:endParaRPr lang="es-AR" sz="1400" b="1" dirty="0"/>
          </a:p>
          <a:p>
            <a:pPr algn="ctr"/>
            <a:r>
              <a:rPr lang="es-AR" sz="1400" b="1" dirty="0" smtClean="0"/>
              <a:t>Nacionales</a:t>
            </a:r>
            <a:endParaRPr lang="es-ES" sz="1400" b="1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336441" y="3717032"/>
            <a:ext cx="1224000" cy="122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Diputados</a:t>
            </a:r>
            <a:endParaRPr lang="es-AR" sz="1400" b="1" dirty="0"/>
          </a:p>
          <a:p>
            <a:pPr algn="ctr"/>
            <a:r>
              <a:rPr lang="es-AR" sz="1400" b="1" dirty="0" smtClean="0"/>
              <a:t>Nacionales</a:t>
            </a:r>
            <a:endParaRPr lang="es-ES" sz="1400" b="1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44008" y="5229200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ES" sz="1400" b="1" dirty="0" smtClean="0"/>
              <a:t>Gobernador</a:t>
            </a:r>
          </a:p>
          <a:p>
            <a:pPr algn="ctr"/>
            <a:r>
              <a:rPr lang="es-ES" sz="1400" b="1" dirty="0" smtClean="0"/>
              <a:t>Y</a:t>
            </a:r>
          </a:p>
          <a:p>
            <a:pPr algn="ctr"/>
            <a:r>
              <a:rPr lang="es-ES" sz="1400" b="1" dirty="0" smtClean="0"/>
              <a:t>Vice…</a:t>
            </a:r>
            <a:endParaRPr lang="es-ES" sz="1400" b="1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940152" y="5229200"/>
            <a:ext cx="1224000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Senadores</a:t>
            </a:r>
          </a:p>
          <a:p>
            <a:pPr algn="ctr"/>
            <a:r>
              <a:rPr lang="es-AR" sz="1400" b="1" dirty="0" smtClean="0"/>
              <a:t>Provinciales</a:t>
            </a:r>
            <a:endParaRPr lang="es-AR" sz="1400" b="1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47855" y="5228506"/>
            <a:ext cx="1224000" cy="12248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Intendente</a:t>
            </a:r>
            <a:endParaRPr lang="es-AR" sz="1400" b="1" dirty="0"/>
          </a:p>
          <a:p>
            <a:pPr algn="ctr"/>
            <a:r>
              <a:rPr lang="es-AR" sz="1400" b="1" dirty="0"/>
              <a:t>Concejales Consejeros</a:t>
            </a:r>
            <a:endParaRPr lang="es-ES" sz="1400" b="1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5576" y="5229200"/>
            <a:ext cx="1224136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Presidente</a:t>
            </a:r>
          </a:p>
          <a:p>
            <a:pPr algn="ctr"/>
            <a:r>
              <a:rPr lang="es-AR" sz="1400" b="1" dirty="0" smtClean="0"/>
              <a:t>Y</a:t>
            </a:r>
          </a:p>
          <a:p>
            <a:pPr algn="ctr"/>
            <a:r>
              <a:rPr lang="es-AR" sz="1400" b="1" dirty="0" smtClean="0"/>
              <a:t>Vice…</a:t>
            </a:r>
            <a:endParaRPr lang="es-ES" sz="1400" b="1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051720" y="5229200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Senadores</a:t>
            </a:r>
            <a:endParaRPr lang="es-AR" sz="1400" b="1" dirty="0"/>
          </a:p>
          <a:p>
            <a:pPr algn="ctr"/>
            <a:r>
              <a:rPr lang="es-AR" sz="1400" b="1" dirty="0" smtClean="0"/>
              <a:t>Nacionales</a:t>
            </a:r>
            <a:endParaRPr lang="es-ES" sz="1400" b="1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347864" y="5229200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Diputados</a:t>
            </a:r>
            <a:endParaRPr lang="es-AR" sz="1400" b="1" dirty="0"/>
          </a:p>
          <a:p>
            <a:pPr algn="ctr"/>
            <a:r>
              <a:rPr lang="es-AR" sz="1400" b="1" dirty="0" smtClean="0"/>
              <a:t>Nacionales</a:t>
            </a:r>
            <a:endParaRPr lang="es-ES" sz="1400" b="1" dirty="0"/>
          </a:p>
        </p:txBody>
      </p:sp>
      <p:sp>
        <p:nvSpPr>
          <p:cNvPr id="21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¿Cómo se vota en nuestro país?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Cortar boleta…</a:t>
            </a:r>
            <a:endParaRPr lang="es-E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2655888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Por ejemplo:</a:t>
            </a:r>
            <a:endParaRPr lang="es-ES" sz="2400" b="1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32585" y="3717032"/>
            <a:ext cx="1224000" cy="122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ES" sz="1400" b="1" dirty="0" smtClean="0"/>
              <a:t>Gobernador</a:t>
            </a:r>
          </a:p>
          <a:p>
            <a:pPr algn="ctr"/>
            <a:r>
              <a:rPr lang="es-ES" sz="1400" b="1" dirty="0" smtClean="0"/>
              <a:t>Y</a:t>
            </a:r>
          </a:p>
          <a:p>
            <a:pPr algn="ctr"/>
            <a:r>
              <a:rPr lang="es-ES" sz="1400" b="1" dirty="0" smtClean="0"/>
              <a:t>Vice…</a:t>
            </a:r>
            <a:endParaRPr lang="es-ES" sz="14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28729" y="3717032"/>
            <a:ext cx="1224000" cy="122413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Senadores</a:t>
            </a:r>
          </a:p>
          <a:p>
            <a:pPr algn="ctr"/>
            <a:r>
              <a:rPr lang="es-AR" sz="1400" b="1" dirty="0" smtClean="0"/>
              <a:t>Provinciales</a:t>
            </a:r>
            <a:endParaRPr lang="es-AR" sz="1400" b="1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36432" y="3716338"/>
            <a:ext cx="1224000" cy="122483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s-AR" sz="1400" b="1" dirty="0"/>
              <a:t>PARTIDO A</a:t>
            </a:r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Intendente</a:t>
            </a:r>
            <a:endParaRPr lang="es-AR" sz="1400" b="1" dirty="0"/>
          </a:p>
          <a:p>
            <a:pPr algn="ctr"/>
            <a:r>
              <a:rPr lang="es-AR" sz="1400" b="1" dirty="0"/>
              <a:t>Concejales Consejeros</a:t>
            </a:r>
            <a:endParaRPr lang="es-ES" sz="1400" b="1" dirty="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55576" y="5229200"/>
            <a:ext cx="1224136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Presidente</a:t>
            </a:r>
          </a:p>
          <a:p>
            <a:pPr algn="ctr"/>
            <a:r>
              <a:rPr lang="es-AR" sz="1400" b="1" dirty="0" smtClean="0"/>
              <a:t>Y</a:t>
            </a:r>
          </a:p>
          <a:p>
            <a:pPr algn="ctr"/>
            <a:r>
              <a:rPr lang="es-AR" sz="1400" b="1" dirty="0" smtClean="0"/>
              <a:t>Vice…</a:t>
            </a:r>
            <a:endParaRPr lang="es-ES" sz="1400" b="1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051720" y="5229200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Senadores</a:t>
            </a:r>
            <a:endParaRPr lang="es-AR" sz="1400" b="1" dirty="0"/>
          </a:p>
          <a:p>
            <a:pPr algn="ctr"/>
            <a:r>
              <a:rPr lang="es-AR" sz="1400" b="1" dirty="0" smtClean="0"/>
              <a:t>Nacionales</a:t>
            </a:r>
            <a:endParaRPr lang="es-ES" sz="1400" b="1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347864" y="5229200"/>
            <a:ext cx="1224000" cy="12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s-AR" sz="1400" b="1" dirty="0"/>
              <a:t>PARTIDO </a:t>
            </a:r>
            <a:r>
              <a:rPr lang="es-AR" sz="1400" b="1" dirty="0" smtClean="0"/>
              <a:t>B</a:t>
            </a:r>
            <a:endParaRPr lang="es-AR" sz="1400" b="1" dirty="0"/>
          </a:p>
          <a:p>
            <a:pPr algn="ctr"/>
            <a:endParaRPr lang="es-AR" sz="1400" b="1" dirty="0" smtClean="0"/>
          </a:p>
          <a:p>
            <a:pPr algn="ctr"/>
            <a:r>
              <a:rPr lang="es-AR" sz="1400" b="1" dirty="0" smtClean="0"/>
              <a:t>Diputados</a:t>
            </a:r>
            <a:endParaRPr lang="es-AR" sz="1400" b="1" dirty="0"/>
          </a:p>
          <a:p>
            <a:pPr algn="ctr"/>
            <a:r>
              <a:rPr lang="es-AR" sz="1400" b="1" dirty="0" smtClean="0"/>
              <a:t>Nacionales</a:t>
            </a:r>
            <a:endParaRPr lang="es-ES" sz="1400" b="1" dirty="0"/>
          </a:p>
        </p:txBody>
      </p:sp>
      <p:sp>
        <p:nvSpPr>
          <p:cNvPr id="14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¿Cómo se vota en nuestro país?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¿Con qué documento se vota?</a:t>
            </a:r>
            <a:endParaRPr lang="es-ES" sz="4000" dirty="0" smtClean="0"/>
          </a:p>
        </p:txBody>
      </p:sp>
      <p:pic>
        <p:nvPicPr>
          <p:cNvPr id="11" name="10 Imagen" descr="Documento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895462" cy="2304256"/>
          </a:xfrm>
          <a:prstGeom prst="rect">
            <a:avLst/>
          </a:prstGeom>
        </p:spPr>
      </p:pic>
      <p:pic>
        <p:nvPicPr>
          <p:cNvPr id="12" name="11 Imagen" descr="Documento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569"/>
            <a:ext cx="5868144" cy="215050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97637" y="328498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Libreta</a:t>
            </a:r>
          </a:p>
          <a:p>
            <a:pPr algn="ctr"/>
            <a:r>
              <a:rPr lang="es-AR" dirty="0" smtClean="0"/>
              <a:t>cívica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097573" y="328498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Libreta de</a:t>
            </a:r>
          </a:p>
          <a:p>
            <a:pPr algn="ctr"/>
            <a:r>
              <a:rPr lang="es-AR" dirty="0" smtClean="0"/>
              <a:t>enrolamiento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499992" y="3284984"/>
            <a:ext cx="889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Libreta</a:t>
            </a:r>
          </a:p>
          <a:p>
            <a:pPr algn="ctr"/>
            <a:r>
              <a:rPr lang="es-AR" dirty="0" smtClean="0"/>
              <a:t>verde</a:t>
            </a:r>
          </a:p>
          <a:p>
            <a:pPr algn="ctr"/>
            <a:r>
              <a:rPr lang="es-AR" dirty="0" smtClean="0"/>
              <a:t>D.N.I.</a:t>
            </a:r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82712" y="5890046"/>
            <a:ext cx="91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Libreta</a:t>
            </a:r>
          </a:p>
          <a:p>
            <a:pPr algn="ctr"/>
            <a:r>
              <a:rPr lang="es-AR" dirty="0" smtClean="0"/>
              <a:t>celeste</a:t>
            </a:r>
          </a:p>
          <a:p>
            <a:pPr algn="ctr"/>
            <a:r>
              <a:rPr lang="es-AR" dirty="0" smtClean="0"/>
              <a:t>D.N.I.</a:t>
            </a:r>
            <a:endParaRPr lang="es-A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443821" y="582776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D.N.I.</a:t>
            </a:r>
          </a:p>
          <a:p>
            <a:pPr algn="ctr"/>
            <a:r>
              <a:rPr lang="es-AR" dirty="0" smtClean="0"/>
              <a:t>tarjeta</a:t>
            </a:r>
            <a:endParaRPr lang="es-AR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591237" y="582951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Nuevo</a:t>
            </a:r>
          </a:p>
          <a:p>
            <a:pPr algn="ctr"/>
            <a:r>
              <a:rPr lang="es-AR" dirty="0" smtClean="0"/>
              <a:t>D.N.I.</a:t>
            </a:r>
            <a:endParaRPr lang="es-AR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024260" y="4077072"/>
            <a:ext cx="2940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 smtClean="0"/>
              <a:t>Cualquiera de</a:t>
            </a:r>
          </a:p>
          <a:p>
            <a:pPr algn="ctr"/>
            <a:r>
              <a:rPr lang="es-AR" sz="2400" dirty="0" smtClean="0"/>
              <a:t>estos 6 documentos</a:t>
            </a:r>
          </a:p>
          <a:p>
            <a:pPr algn="ctr"/>
            <a:r>
              <a:rPr lang="es-AR" sz="2400" dirty="0" smtClean="0"/>
              <a:t>sirve para ir a votar.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984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9762"/>
            <a:ext cx="734481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¿Quiénes tienen que ir a votar?</a:t>
            </a:r>
            <a:endParaRPr lang="es-ES" sz="40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1247849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Hombres y mujeres de entre 16 y 18 años (que al 25 de octubre tengan 16 años)…</a:t>
            </a:r>
          </a:p>
          <a:p>
            <a:r>
              <a:rPr lang="es-AR" dirty="0" smtClean="0"/>
              <a:t>El voto no es obligatorio.</a:t>
            </a:r>
          </a:p>
          <a:p>
            <a:endParaRPr lang="es-AR" dirty="0" smtClean="0"/>
          </a:p>
          <a:p>
            <a:r>
              <a:rPr lang="es-AR" b="1" dirty="0" smtClean="0"/>
              <a:t>Hombres y mujeres de entre 18 y 70 años…</a:t>
            </a:r>
          </a:p>
          <a:p>
            <a:r>
              <a:rPr lang="es-AR" dirty="0" smtClean="0"/>
              <a:t>El voto es obligatorio.</a:t>
            </a:r>
          </a:p>
          <a:p>
            <a:endParaRPr lang="es-AR" dirty="0" smtClean="0"/>
          </a:p>
          <a:p>
            <a:r>
              <a:rPr lang="es-AR" b="1" dirty="0" smtClean="0"/>
              <a:t>Hombres y mujeres de 70 y más años…</a:t>
            </a:r>
          </a:p>
          <a:p>
            <a:r>
              <a:rPr lang="es-AR" dirty="0" smtClean="0"/>
              <a:t>El voto no es obligatorio.</a:t>
            </a:r>
          </a:p>
          <a:p>
            <a:endParaRPr lang="es-AR" dirty="0"/>
          </a:p>
          <a:p>
            <a:r>
              <a:rPr lang="es-AR" b="1" dirty="0" smtClean="0"/>
              <a:t>Extranjeros…</a:t>
            </a:r>
          </a:p>
          <a:p>
            <a:r>
              <a:rPr lang="es-AR" dirty="0" smtClean="0"/>
              <a:t>Deben registrarse si quieren votar a nivel municipal.</a:t>
            </a:r>
            <a:endParaRPr lang="es-AR" dirty="0"/>
          </a:p>
        </p:txBody>
      </p:sp>
      <p:sp>
        <p:nvSpPr>
          <p:cNvPr id="6" name="8 Rectángulo"/>
          <p:cNvSpPr/>
          <p:nvPr/>
        </p:nvSpPr>
        <p:spPr>
          <a:xfrm>
            <a:off x="5217924" y="4515066"/>
            <a:ext cx="34612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 todos los casos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deben fijarse si</a:t>
            </a:r>
          </a:p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están en el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Padrón Electoral</a:t>
            </a:r>
            <a:endParaRPr lang="es-E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3568" y="5301208"/>
            <a:ext cx="3744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Aclaración: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Es decir, en las PASO del 9 de agosto, </a:t>
            </a:r>
            <a:r>
              <a:rPr lang="es-ES" b="1" dirty="0" smtClean="0">
                <a:solidFill>
                  <a:srgbClr val="002060"/>
                </a:solidFill>
              </a:rPr>
              <a:t>podrán votar los que tengan 15 años </a:t>
            </a:r>
            <a:r>
              <a:rPr lang="es-ES" dirty="0" smtClean="0">
                <a:solidFill>
                  <a:srgbClr val="002060"/>
                </a:solidFill>
              </a:rPr>
              <a:t>pero cumplirán los 16 hasta el 25 de octubre.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Flecha curvada hacia la derecha 2"/>
          <p:cNvSpPr/>
          <p:nvPr/>
        </p:nvSpPr>
        <p:spPr>
          <a:xfrm>
            <a:off x="107504" y="1700808"/>
            <a:ext cx="432048" cy="3816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Los pasos a seguir son…</a:t>
            </a:r>
            <a:endParaRPr lang="es-E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08038" y="3279775"/>
            <a:ext cx="7652394" cy="33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A.-</a:t>
            </a:r>
            <a:r>
              <a:rPr lang="es-AR" sz="2000" b="1" dirty="0"/>
              <a:t> Averiguar…</a:t>
            </a:r>
          </a:p>
          <a:p>
            <a:pPr marL="342900" indent="-342900"/>
            <a:endParaRPr lang="es-AR" sz="12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Qué propuestas tienen los diferentes partidos para elegir a conciencia.</a:t>
            </a:r>
          </a:p>
          <a:p>
            <a:pPr marL="342900" indent="-342900">
              <a:buFontTx/>
              <a:buAutoNum type="arabicPeriod"/>
            </a:pPr>
            <a:endParaRPr lang="es-AR" sz="12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 smtClean="0">
                <a:solidFill>
                  <a:srgbClr val="FF3300"/>
                </a:solidFill>
              </a:rPr>
              <a:t>En qué lugar se vota (generalmente, una escuela).</a:t>
            </a:r>
            <a:endParaRPr lang="es-AR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endParaRPr lang="es-AR" sz="12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En qué número de mesa hay que presentarse para votar.</a:t>
            </a:r>
          </a:p>
          <a:p>
            <a:pPr marL="342900" indent="-342900"/>
            <a:endParaRPr lang="es-AR" sz="2000" b="1" dirty="0">
              <a:solidFill>
                <a:srgbClr val="FF3300"/>
              </a:solidFill>
            </a:endParaRPr>
          </a:p>
          <a:p>
            <a:pPr marL="342900" indent="-342900" algn="ctr"/>
            <a:r>
              <a:rPr lang="es-AR" sz="2000" b="1" dirty="0"/>
              <a:t>(En cada lugar de votación hay muchas </a:t>
            </a:r>
            <a:r>
              <a:rPr lang="es-AR" sz="2000" b="1" dirty="0" smtClean="0"/>
              <a:t>mesas</a:t>
            </a:r>
          </a:p>
          <a:p>
            <a:pPr marL="342900" indent="-342900" algn="ctr"/>
            <a:r>
              <a:rPr lang="es-AR" sz="2000" b="1" dirty="0" smtClean="0"/>
              <a:t>y </a:t>
            </a:r>
            <a:r>
              <a:rPr lang="es-AR" sz="2000" b="1" dirty="0"/>
              <a:t>cada una </a:t>
            </a:r>
            <a:r>
              <a:rPr lang="es-AR" sz="2000" b="1" dirty="0" smtClean="0"/>
              <a:t>tiene un </a:t>
            </a:r>
            <a:r>
              <a:rPr lang="es-AR" sz="2000" b="1" dirty="0"/>
              <a:t>número</a:t>
            </a:r>
            <a:r>
              <a:rPr lang="es-AR" sz="2000" b="1" dirty="0" smtClean="0"/>
              <a:t>)</a:t>
            </a:r>
            <a:endParaRPr lang="es-ES" sz="2000" b="1" dirty="0"/>
          </a:p>
        </p:txBody>
      </p:sp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hay que hacer para votar?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Los pasos a seguir son…</a:t>
            </a:r>
            <a:endParaRPr lang="es-E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 dirty="0">
                <a:solidFill>
                  <a:srgbClr val="FF3300"/>
                </a:solidFill>
              </a:rPr>
              <a:t>B.-</a:t>
            </a:r>
            <a:r>
              <a:rPr lang="es-AR" sz="2000" b="1" dirty="0"/>
              <a:t> Tener preparado…</a:t>
            </a:r>
          </a:p>
          <a:p>
            <a:pPr marL="342900" indent="-342900"/>
            <a:endParaRPr lang="es-AR" sz="1200" b="1" dirty="0"/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El Documento Nacional de Identidad.</a:t>
            </a:r>
          </a:p>
          <a:p>
            <a:pPr marL="342900" indent="-342900">
              <a:buFontTx/>
              <a:buAutoNum type="arabicPeriod"/>
            </a:pPr>
            <a:endParaRPr lang="es-AR" sz="1200" b="1" dirty="0">
              <a:solidFill>
                <a:srgbClr val="FF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AR" sz="2000" b="1" dirty="0">
                <a:solidFill>
                  <a:srgbClr val="FF3300"/>
                </a:solidFill>
              </a:rPr>
              <a:t>Se puede ir con la boleta ya elegida pero, hasta entrar en el “cuarto oscuro”, hay que tenerla oculta en un bolsillo.</a:t>
            </a:r>
            <a:endParaRPr lang="es-ES" sz="2000" b="1" dirty="0"/>
          </a:p>
        </p:txBody>
      </p:sp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hay que hacer para votar?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Los pasos a seguir son…</a:t>
            </a:r>
            <a:endParaRPr lang="es-E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>
                <a:solidFill>
                  <a:srgbClr val="FF3300"/>
                </a:solidFill>
              </a:rPr>
              <a:t>C.-</a:t>
            </a:r>
            <a:r>
              <a:rPr lang="es-AR" sz="2000" b="1"/>
              <a:t> Ir a votar…</a:t>
            </a:r>
          </a:p>
          <a:p>
            <a:pPr marL="342900" indent="-342900"/>
            <a:endParaRPr lang="es-AR" sz="2000" b="1"/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Presentarse entre las 8 de la mañana y las 18 de la tarde.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Llegar a la escuela y buscar la mesa con el número indicado donde se tiene que presentar a votar.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Hacer la cola.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Al llegar a la mesa, entregar el D.N.I. a las autoridades y recibir de sus manos un sobre.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Ir hasta el “cuarto oscuro”.</a:t>
            </a:r>
            <a:endParaRPr lang="es-ES" sz="2000" b="1"/>
          </a:p>
        </p:txBody>
      </p:sp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hay que hacer para votar?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Los pasos a seguir son…</a:t>
            </a:r>
            <a:endParaRPr lang="es-E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>
                <a:solidFill>
                  <a:srgbClr val="FF3300"/>
                </a:solidFill>
              </a:rPr>
              <a:t>D.-</a:t>
            </a:r>
            <a:r>
              <a:rPr lang="es-AR" sz="2000" b="1"/>
              <a:t> Elegir a quién votar…</a:t>
            </a:r>
          </a:p>
          <a:p>
            <a:pPr marL="342900" indent="-342900"/>
            <a:endParaRPr lang="es-AR" sz="2000" b="1"/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Entrar al “cuarto oscuro” y cerrar la puerta.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Encontrarás varias mesas con las boletas de los diferentes partidos políticos para que los votantes elijan.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Poner el voto en el sobre (o no ponerlo en caso de votar en blanco).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Cerrar el sobre.</a:t>
            </a:r>
            <a:endParaRPr lang="es-ES" sz="2000" b="1"/>
          </a:p>
        </p:txBody>
      </p:sp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hay que hacer para votar?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smtClean="0"/>
              <a:t>Los pasos a seguir son…</a:t>
            </a:r>
            <a:endParaRPr lang="es-E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196975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8038" y="3305175"/>
            <a:ext cx="77247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AR" sz="2000" b="1">
                <a:solidFill>
                  <a:srgbClr val="FF3300"/>
                </a:solidFill>
              </a:rPr>
              <a:t>E.-</a:t>
            </a:r>
            <a:r>
              <a:rPr lang="es-AR" sz="2000" b="1"/>
              <a:t> Votar…</a:t>
            </a:r>
          </a:p>
          <a:p>
            <a:pPr marL="342900" indent="-342900"/>
            <a:endParaRPr lang="es-AR" sz="2000" b="1"/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Salir del “cuarto oscuro” e ir hacia las autoridades de la mesa.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Mostrar el sobre a las autoridades de la mesa.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Introducir el sobre en la urna.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Recibir el D.N.I. de parte de las autoridades de la mesa.</a:t>
            </a:r>
          </a:p>
          <a:p>
            <a:pPr marL="342900" indent="-342900">
              <a:buFontTx/>
              <a:buAutoNum type="arabicPeriod"/>
            </a:pPr>
            <a:r>
              <a:rPr lang="es-AR" sz="2000" b="1">
                <a:solidFill>
                  <a:srgbClr val="FF3300"/>
                </a:solidFill>
              </a:rPr>
              <a:t>Irse.</a:t>
            </a:r>
            <a:endParaRPr lang="es-ES" sz="2000" b="1"/>
          </a:p>
        </p:txBody>
      </p:sp>
      <p:sp>
        <p:nvSpPr>
          <p:cNvPr id="7" name="7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9762"/>
            <a:ext cx="770485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¿Qué hay que hacer para votar?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¿Qué es eso de boleta única o tipo sábana?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3068960"/>
            <a:ext cx="3736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Boleta Única:</a:t>
            </a:r>
          </a:p>
          <a:p>
            <a:endParaRPr lang="es-AR" dirty="0"/>
          </a:p>
          <a:p>
            <a:r>
              <a:rPr lang="es-AR" dirty="0" smtClean="0"/>
              <a:t>Todos los candidatos están en una</a:t>
            </a:r>
          </a:p>
          <a:p>
            <a:r>
              <a:rPr lang="es-AR" dirty="0"/>
              <a:t>m</a:t>
            </a:r>
            <a:r>
              <a:rPr lang="es-AR" dirty="0" smtClean="0"/>
              <a:t>isma boleta.</a:t>
            </a:r>
          </a:p>
          <a:p>
            <a:r>
              <a:rPr lang="es-AR" dirty="0" smtClean="0"/>
              <a:t>El votante marca con un lápiz a</a:t>
            </a:r>
          </a:p>
          <a:p>
            <a:r>
              <a:rPr lang="es-AR" dirty="0" smtClean="0"/>
              <a:t>la persona que quiere votar.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55777" y="3068960"/>
            <a:ext cx="3211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b="1" dirty="0" smtClean="0"/>
              <a:t>Boleta Sábana:</a:t>
            </a:r>
          </a:p>
          <a:p>
            <a:pPr algn="r"/>
            <a:endParaRPr lang="es-AR" dirty="0"/>
          </a:p>
          <a:p>
            <a:pPr algn="r"/>
            <a:r>
              <a:rPr lang="es-AR" dirty="0" smtClean="0"/>
              <a:t>Un partido político presenta a</a:t>
            </a:r>
          </a:p>
          <a:p>
            <a:pPr algn="r"/>
            <a:r>
              <a:rPr lang="es-AR" dirty="0" smtClean="0"/>
              <a:t>todos sus candidatos juntos.</a:t>
            </a:r>
          </a:p>
          <a:p>
            <a:pPr algn="r"/>
            <a:r>
              <a:rPr lang="es-AR" dirty="0"/>
              <a:t>E</a:t>
            </a:r>
            <a:r>
              <a:rPr lang="es-AR" dirty="0" smtClean="0"/>
              <a:t>l votante elige un partido</a:t>
            </a:r>
          </a:p>
          <a:p>
            <a:pPr algn="r"/>
            <a:r>
              <a:rPr lang="es-AR" dirty="0" smtClean="0"/>
              <a:t>y al votar por él, también vota</a:t>
            </a:r>
          </a:p>
          <a:p>
            <a:pPr algn="r"/>
            <a:r>
              <a:rPr lang="es-AR" dirty="0" smtClean="0"/>
              <a:t>por personas que nunca</a:t>
            </a:r>
          </a:p>
          <a:p>
            <a:pPr algn="r"/>
            <a:r>
              <a:rPr lang="es-AR" dirty="0" smtClean="0"/>
              <a:t>conoció.</a:t>
            </a:r>
            <a:endParaRPr lang="es-AR" dirty="0"/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2879812" y="4833156"/>
            <a:ext cx="338437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 rot="20032083">
            <a:off x="1185503" y="5156630"/>
            <a:ext cx="2826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1580011">
            <a:off x="5010065" y="5145697"/>
            <a:ext cx="26468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 votamos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8" name="15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9" name="11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1394"/>
            <a:ext cx="8229600" cy="424792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AR" dirty="0" smtClean="0">
                <a:hlinkClick r:id="rId2"/>
              </a:rPr>
              <a:t>http://www.elecciones.gov.ar</a:t>
            </a:r>
            <a:endParaRPr lang="es-AR" dirty="0" smtClean="0"/>
          </a:p>
          <a:p>
            <a:pPr algn="ctr" eaLnBrk="1" hangingPunct="1">
              <a:buFontTx/>
              <a:buNone/>
            </a:pPr>
            <a:endParaRPr lang="es-AR" sz="1200" dirty="0" smtClean="0"/>
          </a:p>
          <a:p>
            <a:pPr algn="ctr" eaLnBrk="1" hangingPunct="1">
              <a:buFontTx/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www.juntaelectoral.gba.gov.ar</a:t>
            </a:r>
            <a:endParaRPr lang="es-ES" dirty="0" smtClean="0"/>
          </a:p>
          <a:p>
            <a:pPr algn="ctr" eaLnBrk="1" hangingPunct="1">
              <a:buFontTx/>
              <a:buNone/>
            </a:pPr>
            <a:endParaRPr lang="es-AR" sz="1200" dirty="0" smtClean="0"/>
          </a:p>
          <a:p>
            <a:pPr algn="ctr" eaLnBrk="1" hangingPunct="1">
              <a:buFontTx/>
              <a:buNone/>
            </a:pPr>
            <a:r>
              <a:rPr lang="es-ES" dirty="0">
                <a:hlinkClick r:id="rId4"/>
              </a:rPr>
              <a:t>http://www.padron.gob.ar</a:t>
            </a:r>
            <a:r>
              <a:rPr lang="es-ES" dirty="0" smtClean="0">
                <a:hlinkClick r:id="rId4"/>
              </a:rPr>
              <a:t>/</a:t>
            </a:r>
            <a:endParaRPr lang="es-ES" dirty="0" smtClean="0"/>
          </a:p>
          <a:p>
            <a:pPr algn="ctr" eaLnBrk="1" hangingPunct="1">
              <a:buFontTx/>
              <a:buNone/>
            </a:pPr>
            <a:endParaRPr lang="es-ES" sz="1200" dirty="0" smtClean="0"/>
          </a:p>
          <a:p>
            <a:pPr algn="ctr" eaLnBrk="1" hangingPunct="1">
              <a:buFontTx/>
              <a:buNone/>
            </a:pPr>
            <a:r>
              <a:rPr lang="es-ES" dirty="0" smtClean="0">
                <a:hlinkClick r:id="rId5"/>
              </a:rPr>
              <a:t>http</a:t>
            </a:r>
            <a:r>
              <a:rPr lang="es-ES" dirty="0">
                <a:hlinkClick r:id="rId5"/>
              </a:rPr>
              <a:t>://alos16.educ.ar</a:t>
            </a:r>
            <a:r>
              <a:rPr lang="es-ES" dirty="0" smtClean="0">
                <a:hlinkClick r:id="rId5"/>
              </a:rPr>
              <a:t>/</a:t>
            </a:r>
            <a:endParaRPr lang="es-ES" dirty="0" smtClean="0"/>
          </a:p>
          <a:p>
            <a:pPr algn="ctr" eaLnBrk="1" hangingPunct="1">
              <a:buFontTx/>
              <a:buNone/>
            </a:pPr>
            <a:endParaRPr lang="es-ES" sz="1200" dirty="0" smtClean="0"/>
          </a:p>
          <a:p>
            <a:pPr algn="ctr" eaLnBrk="1" hangingPunct="1">
              <a:buFontTx/>
              <a:buNone/>
            </a:pPr>
            <a:r>
              <a:rPr lang="es-ES" dirty="0" smtClean="0">
                <a:hlinkClick r:id="rId6"/>
              </a:rPr>
              <a:t>http</a:t>
            </a:r>
            <a:r>
              <a:rPr lang="es-ES" dirty="0">
                <a:hlinkClick r:id="rId6"/>
              </a:rPr>
              <a:t>://www.cuidatuvoto.org.ar</a:t>
            </a:r>
            <a:r>
              <a:rPr lang="es-ES" dirty="0" smtClean="0">
                <a:hlinkClick r:id="rId6"/>
              </a:rPr>
              <a:t>/</a:t>
            </a:r>
            <a:endParaRPr lang="es-ES" dirty="0" smtClean="0"/>
          </a:p>
          <a:p>
            <a:pPr algn="ctr" eaLnBrk="1" hangingPunct="1">
              <a:buFontTx/>
              <a:buNone/>
            </a:pPr>
            <a:endParaRPr lang="es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9762"/>
            <a:ext cx="7920880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Direcciones útiles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Ejemplo de Boleta única…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3327" y="2231673"/>
            <a:ext cx="7701161" cy="45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 rot="20032083">
            <a:off x="249401" y="3608419"/>
            <a:ext cx="2826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 esta</a:t>
            </a:r>
          </a:p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boleta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1" name="15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3" name="11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Ejemplo de Boleta sábana…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2280" y="2432756"/>
            <a:ext cx="5322168" cy="41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 rot="19907308">
            <a:off x="342100" y="3969354"/>
            <a:ext cx="3031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Sí, votamos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 este tipo</a:t>
            </a:r>
          </a:p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boletas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2" name="15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3" name="11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1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s-ES" kern="0" smtClean="0"/>
              <a:t>¿Si no se vota el 9 de agosto, no se puede votar el 25 de octubre?</a:t>
            </a:r>
            <a:endParaRPr lang="es-ES" kern="0" dirty="0" smtClean="0"/>
          </a:p>
        </p:txBody>
      </p:sp>
      <p:sp>
        <p:nvSpPr>
          <p:cNvPr id="9" name="10 CuadroTexto"/>
          <p:cNvSpPr txBox="1"/>
          <p:nvPr/>
        </p:nvSpPr>
        <p:spPr>
          <a:xfrm>
            <a:off x="1179735" y="3645024"/>
            <a:ext cx="67120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Si no se vota el 9 de agosto, sí se puede votar el 25 de octubre</a:t>
            </a:r>
            <a:r>
              <a:rPr lang="es-AR" dirty="0" smtClean="0"/>
              <a:t>.</a:t>
            </a:r>
          </a:p>
          <a:p>
            <a:pPr algn="ctr"/>
            <a:endParaRPr lang="es-AR" dirty="0"/>
          </a:p>
          <a:p>
            <a:pPr algn="ctr"/>
            <a:r>
              <a:rPr lang="es-AR" dirty="0" smtClean="0"/>
              <a:t>Si no se votó alguno de esos días o ninguno de los dos,</a:t>
            </a:r>
          </a:p>
          <a:p>
            <a:pPr algn="ctr"/>
            <a:r>
              <a:rPr lang="es-AR" dirty="0" smtClean="0"/>
              <a:t>igualmente podrá votar el 24 de noviembre si es que</a:t>
            </a:r>
          </a:p>
          <a:p>
            <a:pPr algn="ctr"/>
            <a:r>
              <a:rPr lang="es-AR" dirty="0" smtClean="0"/>
              <a:t>hay “ballotage”.</a:t>
            </a:r>
            <a:endParaRPr lang="es-AR" dirty="0" smtClean="0"/>
          </a:p>
        </p:txBody>
      </p:sp>
      <p:sp>
        <p:nvSpPr>
          <p:cNvPr id="12" name="8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4" name="15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7" name="11 Imagen" descr="interrogac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¿Qué es el voto electrónico?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3068960"/>
            <a:ext cx="5788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Es cuando se vota por medio de una computadora.</a:t>
            </a:r>
          </a:p>
          <a:p>
            <a:endParaRPr lang="es-AR" b="1" dirty="0"/>
          </a:p>
          <a:p>
            <a:r>
              <a:rPr lang="es-AR" b="1" dirty="0" smtClean="0"/>
              <a:t>No se vota con boletas de papel.</a:t>
            </a:r>
          </a:p>
          <a:p>
            <a:endParaRPr lang="es-AR" b="1" dirty="0"/>
          </a:p>
          <a:p>
            <a:r>
              <a:rPr lang="es-AR" b="1" dirty="0" smtClean="0"/>
              <a:t>Nosotros no tendremos ese sistema.</a:t>
            </a:r>
            <a:endParaRPr lang="es-A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625075"/>
            <a:ext cx="2952328" cy="40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4" name="13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7" name="16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  <p:sp>
        <p:nvSpPr>
          <p:cNvPr id="11" name="8 Rectángulo"/>
          <p:cNvSpPr/>
          <p:nvPr/>
        </p:nvSpPr>
        <p:spPr>
          <a:xfrm rot="20032083">
            <a:off x="2777831" y="5037545"/>
            <a:ext cx="2826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eaLnBrk="1" hangingPunct="1"/>
            <a:r>
              <a:rPr lang="es-ES" dirty="0" smtClean="0"/>
              <a:t>¿Qué es el voto con boleta electrónica?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3068960"/>
            <a:ext cx="54425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Es cuando se elige a los candidatos y una</a:t>
            </a:r>
          </a:p>
          <a:p>
            <a:r>
              <a:rPr lang="es-AR" b="1" dirty="0" smtClean="0"/>
              <a:t>computadora imprime la boleta que pondremos</a:t>
            </a:r>
          </a:p>
          <a:p>
            <a:r>
              <a:rPr lang="es-AR" b="1" dirty="0" smtClean="0"/>
              <a:t>en un sobre y en una urna para votar.</a:t>
            </a:r>
          </a:p>
          <a:p>
            <a:endParaRPr lang="es-AR" b="1" dirty="0"/>
          </a:p>
          <a:p>
            <a:r>
              <a:rPr lang="es-AR" b="1" dirty="0" smtClean="0"/>
              <a:t>Se vota con boletas de papel.</a:t>
            </a:r>
          </a:p>
          <a:p>
            <a:endParaRPr lang="es-AR" b="1" dirty="0"/>
          </a:p>
          <a:p>
            <a:r>
              <a:rPr lang="es-AR" b="1" dirty="0" smtClean="0"/>
              <a:t>Nosotros no tendremos ese sistema.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 rot="20032083">
            <a:off x="2777831" y="5037545"/>
            <a:ext cx="2826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votamos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así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625075"/>
            <a:ext cx="2952328" cy="40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9762"/>
            <a:ext cx="4464496" cy="940966"/>
          </a:xfrm>
        </p:spPr>
        <p:txBody>
          <a:bodyPr/>
          <a:lstStyle/>
          <a:p>
            <a:pPr eaLnBrk="1" hangingPunct="1"/>
            <a:r>
              <a:rPr lang="es-AR" sz="4000" dirty="0" smtClean="0"/>
              <a:t>Aclaraciones</a:t>
            </a:r>
            <a:endParaRPr lang="es-ES" sz="4000" dirty="0" smtClean="0"/>
          </a:p>
        </p:txBody>
      </p:sp>
      <p:pic>
        <p:nvPicPr>
          <p:cNvPr id="14" name="13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7" y="36416"/>
            <a:ext cx="1152128" cy="989856"/>
          </a:xfrm>
          <a:prstGeom prst="rect">
            <a:avLst/>
          </a:prstGeom>
          <a:noFill/>
        </p:spPr>
      </p:pic>
      <p:pic>
        <p:nvPicPr>
          <p:cNvPr id="17" name="16 Imagen" descr="interrogacio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44624"/>
            <a:ext cx="1152128" cy="98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0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2362</Words>
  <Application>Microsoft Office PowerPoint</Application>
  <PresentationFormat>Presentación en pantalla (4:3)</PresentationFormat>
  <Paragraphs>517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Arial</vt:lpstr>
      <vt:lpstr>Diseño predeterminado</vt:lpstr>
      <vt:lpstr>ELECCIONES 2015</vt:lpstr>
      <vt:lpstr>Aclaraciones</vt:lpstr>
      <vt:lpstr>Aclaraciones</vt:lpstr>
      <vt:lpstr>Aclaraciones</vt:lpstr>
      <vt:lpstr>Aclaraciones</vt:lpstr>
      <vt:lpstr>Aclaraciones</vt:lpstr>
      <vt:lpstr>Aclaraciones</vt:lpstr>
      <vt:lpstr>Aclaraciones</vt:lpstr>
      <vt:lpstr>Aclaraciones</vt:lpstr>
      <vt:lpstr>Aclaraciones</vt:lpstr>
      <vt:lpstr>División del Poder</vt:lpstr>
      <vt:lpstr>¿Qué se vota en nuestro país?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se vota en 2015?</vt:lpstr>
      <vt:lpstr>¿Qué se vota en 2015?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¿Qué opciones de voto hay?</vt:lpstr>
      <vt:lpstr>¿Cómo se vota en nuestro país?</vt:lpstr>
      <vt:lpstr>¿Cómo se vota en nuestro país?</vt:lpstr>
      <vt:lpstr>¿Con qué documento se vota?</vt:lpstr>
      <vt:lpstr>¿Quiénes tienen que ir a votar?</vt:lpstr>
      <vt:lpstr>¿Qué hay que hacer para votar?</vt:lpstr>
      <vt:lpstr>¿Qué hay que hacer para votar?</vt:lpstr>
      <vt:lpstr>¿Qué hay que hacer para votar?</vt:lpstr>
      <vt:lpstr>¿Qué hay que hacer para votar?</vt:lpstr>
      <vt:lpstr>¿Qué hay que hacer para votar?</vt:lpstr>
      <vt:lpstr>Direcciones útiles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ELECCIONES 2009</dc:title>
  <dc:creator>FMM</dc:creator>
  <cp:lastModifiedBy>Fedetincho</cp:lastModifiedBy>
  <cp:revision>84</cp:revision>
  <dcterms:created xsi:type="dcterms:W3CDTF">2009-06-23T06:50:04Z</dcterms:created>
  <dcterms:modified xsi:type="dcterms:W3CDTF">2015-07-12T21:05:30Z</dcterms:modified>
</cp:coreProperties>
</file>